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70" r:id="rId7"/>
    <p:sldId id="266" r:id="rId8"/>
    <p:sldId id="267" r:id="rId9"/>
    <p:sldId id="268" r:id="rId10"/>
    <p:sldId id="269" r:id="rId11"/>
    <p:sldId id="271" r:id="rId12"/>
    <p:sldId id="272" r:id="rId13"/>
    <p:sldId id="273" r:id="rId14"/>
    <p:sldId id="274" r:id="rId15"/>
    <p:sldId id="275" r:id="rId16"/>
    <p:sldId id="276" r:id="rId17"/>
    <p:sldId id="277" r:id="rId18"/>
    <p:sldId id="278" r:id="rId19"/>
    <p:sldId id="279" r:id="rId20"/>
    <p:sldId id="280" r:id="rId21"/>
    <p:sldId id="257" r:id="rId22"/>
    <p:sldId id="258" r:id="rId23"/>
    <p:sldId id="259" r:id="rId24"/>
    <p:sldId id="260" r:id="rId25"/>
    <p:sldId id="261"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0801DC-86F6-4568-A370-463C2A348E9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09BB-71E6-4A29-90A2-1C648486CF4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72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801DC-86F6-4568-A370-463C2A348E9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09BB-71E6-4A29-90A2-1C648486CF46}" type="slidenum">
              <a:rPr lang="en-US" smtClean="0"/>
              <a:t>‹#›</a:t>
            </a:fld>
            <a:endParaRPr lang="en-US"/>
          </a:p>
        </p:txBody>
      </p:sp>
    </p:spTree>
    <p:extLst>
      <p:ext uri="{BB962C8B-B14F-4D97-AF65-F5344CB8AC3E}">
        <p14:creationId xmlns:p14="http://schemas.microsoft.com/office/powerpoint/2010/main" val="538138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801DC-86F6-4568-A370-463C2A348E9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09BB-71E6-4A29-90A2-1C648486CF46}" type="slidenum">
              <a:rPr lang="en-US" smtClean="0"/>
              <a:t>‹#›</a:t>
            </a:fld>
            <a:endParaRPr lang="en-US"/>
          </a:p>
        </p:txBody>
      </p:sp>
    </p:spTree>
    <p:extLst>
      <p:ext uri="{BB962C8B-B14F-4D97-AF65-F5344CB8AC3E}">
        <p14:creationId xmlns:p14="http://schemas.microsoft.com/office/powerpoint/2010/main" val="328044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801DC-86F6-4568-A370-463C2A348E9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09BB-71E6-4A29-90A2-1C648486CF46}" type="slidenum">
              <a:rPr lang="en-US" smtClean="0"/>
              <a:t>‹#›</a:t>
            </a:fld>
            <a:endParaRPr lang="en-US"/>
          </a:p>
        </p:txBody>
      </p:sp>
    </p:spTree>
    <p:extLst>
      <p:ext uri="{BB962C8B-B14F-4D97-AF65-F5344CB8AC3E}">
        <p14:creationId xmlns:p14="http://schemas.microsoft.com/office/powerpoint/2010/main" val="3900168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801DC-86F6-4568-A370-463C2A348E9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09BB-71E6-4A29-90A2-1C648486CF4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76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0801DC-86F6-4568-A370-463C2A348E99}"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09BB-71E6-4A29-90A2-1C648486CF46}" type="slidenum">
              <a:rPr lang="en-US" smtClean="0"/>
              <a:t>‹#›</a:t>
            </a:fld>
            <a:endParaRPr lang="en-US"/>
          </a:p>
        </p:txBody>
      </p:sp>
    </p:spTree>
    <p:extLst>
      <p:ext uri="{BB962C8B-B14F-4D97-AF65-F5344CB8AC3E}">
        <p14:creationId xmlns:p14="http://schemas.microsoft.com/office/powerpoint/2010/main" val="380257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0801DC-86F6-4568-A370-463C2A348E99}" type="datetimeFigureOut">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409BB-71E6-4A29-90A2-1C648486CF46}" type="slidenum">
              <a:rPr lang="en-US" smtClean="0"/>
              <a:t>‹#›</a:t>
            </a:fld>
            <a:endParaRPr lang="en-US"/>
          </a:p>
        </p:txBody>
      </p:sp>
    </p:spTree>
    <p:extLst>
      <p:ext uri="{BB962C8B-B14F-4D97-AF65-F5344CB8AC3E}">
        <p14:creationId xmlns:p14="http://schemas.microsoft.com/office/powerpoint/2010/main" val="2380568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0801DC-86F6-4568-A370-463C2A348E99}"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409BB-71E6-4A29-90A2-1C648486CF46}" type="slidenum">
              <a:rPr lang="en-US" smtClean="0"/>
              <a:t>‹#›</a:t>
            </a:fld>
            <a:endParaRPr lang="en-US"/>
          </a:p>
        </p:txBody>
      </p:sp>
    </p:spTree>
    <p:extLst>
      <p:ext uri="{BB962C8B-B14F-4D97-AF65-F5344CB8AC3E}">
        <p14:creationId xmlns:p14="http://schemas.microsoft.com/office/powerpoint/2010/main" val="1544732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10801DC-86F6-4568-A370-463C2A348E99}" type="datetimeFigureOut">
              <a:rPr lang="en-US" smtClean="0"/>
              <a:t>5/15/2023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93409BB-71E6-4A29-90A2-1C648486CF46}" type="slidenum">
              <a:rPr lang="en-US" smtClean="0"/>
              <a:t>‹#›</a:t>
            </a:fld>
            <a:endParaRPr lang="en-US"/>
          </a:p>
        </p:txBody>
      </p:sp>
    </p:spTree>
    <p:extLst>
      <p:ext uri="{BB962C8B-B14F-4D97-AF65-F5344CB8AC3E}">
        <p14:creationId xmlns:p14="http://schemas.microsoft.com/office/powerpoint/2010/main" val="253862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0801DC-86F6-4568-A370-463C2A348E99}" type="datetimeFigureOut">
              <a:rPr lang="en-US" smtClean="0"/>
              <a:t>5/15/2023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93409BB-71E6-4A29-90A2-1C648486CF46}" type="slidenum">
              <a:rPr lang="en-US" smtClean="0"/>
              <a:t>‹#›</a:t>
            </a:fld>
            <a:endParaRPr lang="en-US"/>
          </a:p>
        </p:txBody>
      </p:sp>
    </p:spTree>
    <p:extLst>
      <p:ext uri="{BB962C8B-B14F-4D97-AF65-F5344CB8AC3E}">
        <p14:creationId xmlns:p14="http://schemas.microsoft.com/office/powerpoint/2010/main" val="202387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0801DC-86F6-4568-A370-463C2A348E99}"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09BB-71E6-4A29-90A2-1C648486CF46}" type="slidenum">
              <a:rPr lang="en-US" smtClean="0"/>
              <a:t>‹#›</a:t>
            </a:fld>
            <a:endParaRPr lang="en-US"/>
          </a:p>
        </p:txBody>
      </p:sp>
    </p:spTree>
    <p:extLst>
      <p:ext uri="{BB962C8B-B14F-4D97-AF65-F5344CB8AC3E}">
        <p14:creationId xmlns:p14="http://schemas.microsoft.com/office/powerpoint/2010/main" val="397628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10801DC-86F6-4568-A370-463C2A348E99}" type="datetimeFigureOut">
              <a:rPr lang="en-US" smtClean="0"/>
              <a:t>5/15/2023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93409BB-71E6-4A29-90A2-1C648486CF4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613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CD2C-E9B6-49E6-ACF3-1173F96F0AD7}"/>
              </a:ext>
            </a:extLst>
          </p:cNvPr>
          <p:cNvSpPr>
            <a:spLocks noGrp="1"/>
          </p:cNvSpPr>
          <p:nvPr>
            <p:ph type="ctrTitle"/>
          </p:nvPr>
        </p:nvSpPr>
        <p:spPr>
          <a:xfrm>
            <a:off x="1417791" y="-137160"/>
            <a:ext cx="10058400" cy="3566160"/>
          </a:xfrm>
        </p:spPr>
        <p:txBody>
          <a:bodyPr/>
          <a:lstStyle/>
          <a:p>
            <a:r>
              <a:rPr lang="ar-IQ" sz="6000" b="1" dirty="0">
                <a:solidFill>
                  <a:schemeClr val="tx1"/>
                </a:solidFill>
                <a:latin typeface="Arabic Typesetting" panose="03020402040406030203" pitchFamily="66" charset="-78"/>
                <a:cs typeface="Arabic Typesetting" panose="03020402040406030203" pitchFamily="66" charset="-78"/>
              </a:rPr>
              <a:t>ادارة الجودة وكيفية ملء استمارات التقييم السنوي</a:t>
            </a:r>
            <a:endParaRPr lang="en-US" dirty="0"/>
          </a:p>
        </p:txBody>
      </p:sp>
      <p:sp>
        <p:nvSpPr>
          <p:cNvPr id="3" name="Subtitle 2">
            <a:extLst>
              <a:ext uri="{FF2B5EF4-FFF2-40B4-BE49-F238E27FC236}">
                <a16:creationId xmlns:a16="http://schemas.microsoft.com/office/drawing/2014/main" id="{89818EDA-5BEF-4B18-AA66-98235B2D81F5}"/>
              </a:ext>
            </a:extLst>
          </p:cNvPr>
          <p:cNvSpPr>
            <a:spLocks noGrp="1"/>
          </p:cNvSpPr>
          <p:nvPr>
            <p:ph type="subTitle" idx="1"/>
          </p:nvPr>
        </p:nvSpPr>
        <p:spPr>
          <a:xfrm>
            <a:off x="439917" y="4713402"/>
            <a:ext cx="9144000" cy="1392810"/>
          </a:xfrm>
        </p:spPr>
        <p:txBody>
          <a:bodyPr/>
          <a:lstStyle/>
          <a:p>
            <a:r>
              <a:rPr lang="ar-IQ" sz="3600" b="1" dirty="0">
                <a:solidFill>
                  <a:schemeClr val="tx1"/>
                </a:solidFill>
                <a:latin typeface="Arabic Typesetting" panose="03020402040406030203" pitchFamily="66" charset="-78"/>
                <a:cs typeface="Arabic Typesetting" panose="03020402040406030203" pitchFamily="66" charset="-78"/>
              </a:rPr>
              <a:t>أ.د.كاظم عبد الوهاب حسن</a:t>
            </a:r>
            <a:endParaRPr lang="en-US" sz="3600" b="1" dirty="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29636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0568167-AD73-45F7-80B7-B3CE42FFE0E9}"/>
              </a:ext>
            </a:extLst>
          </p:cNvPr>
          <p:cNvGraphicFramePr>
            <a:graphicFrameLocks noGrp="1"/>
          </p:cNvGraphicFramePr>
          <p:nvPr>
            <p:extLst>
              <p:ext uri="{D42A27DB-BD31-4B8C-83A1-F6EECF244321}">
                <p14:modId xmlns:p14="http://schemas.microsoft.com/office/powerpoint/2010/main" val="637057722"/>
              </p:ext>
            </p:extLst>
          </p:nvPr>
        </p:nvGraphicFramePr>
        <p:xfrm>
          <a:off x="226242" y="952106"/>
          <a:ext cx="11726947" cy="5260158"/>
        </p:xfrm>
        <a:graphic>
          <a:graphicData uri="http://schemas.openxmlformats.org/drawingml/2006/table">
            <a:tbl>
              <a:tblPr rtl="1" firstRow="1" firstCol="1" bandRow="1"/>
              <a:tblGrid>
                <a:gridCol w="320327">
                  <a:extLst>
                    <a:ext uri="{9D8B030D-6E8A-4147-A177-3AD203B41FA5}">
                      <a16:colId xmlns:a16="http://schemas.microsoft.com/office/drawing/2014/main" val="1635636489"/>
                    </a:ext>
                  </a:extLst>
                </a:gridCol>
                <a:gridCol w="2029736">
                  <a:extLst>
                    <a:ext uri="{9D8B030D-6E8A-4147-A177-3AD203B41FA5}">
                      <a16:colId xmlns:a16="http://schemas.microsoft.com/office/drawing/2014/main" val="1285742838"/>
                    </a:ext>
                  </a:extLst>
                </a:gridCol>
                <a:gridCol w="9376884">
                  <a:extLst>
                    <a:ext uri="{9D8B030D-6E8A-4147-A177-3AD203B41FA5}">
                      <a16:colId xmlns:a16="http://schemas.microsoft.com/office/drawing/2014/main" val="3557656310"/>
                    </a:ext>
                  </a:extLst>
                </a:gridCol>
              </a:tblGrid>
              <a:tr h="936195">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Times New Roman" panose="02020603050405020304" pitchFamily="18"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الفقرات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15000"/>
                        </a:lnSpc>
                        <a:spcBef>
                          <a:spcPts val="0"/>
                        </a:spcBef>
                        <a:spcAft>
                          <a:spcPts val="0"/>
                        </a:spcAft>
                      </a:pPr>
                      <a:r>
                        <a:rPr lang="ar-IQ"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التوصيف</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185626550"/>
                  </a:ext>
                </a:extLst>
              </a:tr>
              <a:tr h="1581147">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Times New Roman" panose="02020603050405020304" pitchFamily="18"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Times New Roman" panose="02020603050405020304" pitchFamily="18" charset="0"/>
                        </a:rPr>
                        <a:t>المشاركة في خدمة المؤسسات او الوزارات الأخرى او المجتمع</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Times New Roman" panose="02020603050405020304" pitchFamily="18" charset="0"/>
                        </a:rPr>
                        <a:t>(يتم اعتماد المشاركات التقليدية والالكترونية)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Times New Roman" panose="02020603050405020304" pitchFamily="18" charset="0"/>
                        </a:rPr>
                        <a:t>تمنح (5) درجات لكل خدمة او استشارة او اقامة ندوة او ملتقى ثقافي او علمي او ورشة عمل او محاضرة او دورة تدريبية او لقاء صحفي او نشر مقالة في مجلة او زيارة دار ايتام او مسنين  او خدمة المستشفيات التعليمية او المؤسسات الخدمية او الانتاجية الحكومية وغيرها  يقدمها التدريسي وتكون خارج وزارة التعليم العالي   او المجتمع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spcBef>
                          <a:spcPts val="0"/>
                        </a:spcBef>
                        <a:spcAft>
                          <a:spcPts val="0"/>
                        </a:spcAft>
                      </a:pPr>
                      <a:r>
                        <a:rPr lang="ar-SA" sz="1600" b="1" dirty="0">
                          <a:effectLst/>
                          <a:latin typeface="Calibri" panose="020F0502020204030204" pitchFamily="34" charset="0"/>
                          <a:ea typeface="Times New Roman" panose="02020603050405020304" pitchFamily="18" charset="0"/>
                          <a:cs typeface="Times New Roman" panose="02020603050405020304" pitchFamily="18" charset="0"/>
                        </a:rPr>
                        <a:t>الدرجة القصوى لهذه الفقرة (15) درجة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9067223"/>
                  </a:ext>
                </a:extLst>
              </a:tr>
              <a:tr h="1522901">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Times New Roman" panose="02020603050405020304" pitchFamily="18" charset="0"/>
                        </a:rPr>
                        <a:t>المشاركة في التعليم المستمر والحلقات العلمية والثقافية والسمنار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Times New Roman" panose="02020603050405020304" pitchFamily="18" charset="0"/>
                        </a:rPr>
                        <a:t>(يتم اعتماد المشاركات التقليدية والالكترونية)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Times New Roman" panose="02020603050405020304" pitchFamily="18" charset="0"/>
                        </a:rPr>
                        <a:t>تمنح (8) درجات للمشاركة بصفة محاضر في التعليم المستمر،وتمنح (6) درجات للمشاركة في دورات طرائق التدريس الحديثة في التعليم المستمر ،وتمنح (4) درجة للمشارك كحضور في الدورات الاخرى في التعليم المستمر، تمنح (3) لرئاسة وعضوية لجان السمنار والحلقات الثقافية.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spcBef>
                          <a:spcPts val="0"/>
                        </a:spcBef>
                        <a:spcAft>
                          <a:spcPts val="0"/>
                        </a:spcAft>
                      </a:pPr>
                      <a:r>
                        <a:rPr lang="ar-SA" sz="1600" b="1">
                          <a:effectLst/>
                          <a:latin typeface="Calibri" panose="020F0502020204030204" pitchFamily="34" charset="0"/>
                          <a:ea typeface="Times New Roman" panose="02020603050405020304" pitchFamily="18" charset="0"/>
                          <a:cs typeface="Times New Roman" panose="02020603050405020304" pitchFamily="18" charset="0"/>
                        </a:rPr>
                        <a:t>الدرجة القصوى لهذه الفقرة (15) درجة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9743962"/>
                  </a:ext>
                </a:extLst>
              </a:tr>
              <a:tr h="1219915">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Times New Roman" panose="02020603050405020304" pitchFamily="18"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Times New Roman" panose="02020603050405020304" pitchFamily="18" charset="0"/>
                        </a:rPr>
                        <a:t>المشاركة في الزيارات الميدانية والحقلية او اجراء اختبارات او تحليلات معملية او مختبرية وغيرها</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600" b="1" dirty="0">
                          <a:effectLst/>
                          <a:latin typeface="Calibri" panose="020F0502020204030204" pitchFamily="34" charset="0"/>
                          <a:ea typeface="Times New Roman" panose="02020603050405020304" pitchFamily="18" charset="0"/>
                          <a:cs typeface="Times New Roman" panose="02020603050405020304" pitchFamily="18" charset="0"/>
                        </a:rPr>
                        <a:t>تمنح (3) درجات لكل زيارة ميدانية للإشراف على الطلبة(  بغض النظر عن عدد الطلبة )في مجال التطبيقات العملية في التخصصات الانسانية والاجتماعية فضلا عن التخصصات العلمية في مجالات الاختبارات او تحليل معملي او مختبري او المتابعة السريرية. لطلبة الدراسات الاولية والعليا اوالزيارات والسفرات العلمية او غيرها لم تذكر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spcBef>
                          <a:spcPts val="0"/>
                        </a:spcBef>
                        <a:spcAft>
                          <a:spcPts val="0"/>
                        </a:spcAft>
                      </a:pPr>
                      <a:r>
                        <a:rPr lang="ar-SA" sz="1600" b="1" dirty="0">
                          <a:effectLst/>
                          <a:latin typeface="Calibri" panose="020F0502020204030204" pitchFamily="34" charset="0"/>
                          <a:ea typeface="Times New Roman" panose="02020603050405020304" pitchFamily="18" charset="0"/>
                          <a:cs typeface="Times New Roman" panose="02020603050405020304" pitchFamily="18" charset="0"/>
                        </a:rPr>
                        <a:t>الدرجة القصوى لهذه الفقرة (10) درجة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12923"/>
                  </a:ext>
                </a:extLst>
              </a:tr>
            </a:tbl>
          </a:graphicData>
        </a:graphic>
      </p:graphicFrame>
    </p:spTree>
    <p:extLst>
      <p:ext uri="{BB962C8B-B14F-4D97-AF65-F5344CB8AC3E}">
        <p14:creationId xmlns:p14="http://schemas.microsoft.com/office/powerpoint/2010/main" val="3152836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DD6FC6-E7A9-4647-BC34-BE1673E22792}"/>
              </a:ext>
            </a:extLst>
          </p:cNvPr>
          <p:cNvSpPr txBox="1"/>
          <p:nvPr/>
        </p:nvSpPr>
        <p:spPr>
          <a:xfrm>
            <a:off x="411637" y="432757"/>
            <a:ext cx="11368726" cy="1138773"/>
          </a:xfrm>
          <a:prstGeom prst="rect">
            <a:avLst/>
          </a:prstGeom>
          <a:noFill/>
        </p:spPr>
        <p:txBody>
          <a:bodyPr wrap="square">
            <a:spAutoFit/>
          </a:bodyPr>
          <a:lstStyle/>
          <a:p>
            <a:pPr marL="0" marR="0" algn="r" rtl="1">
              <a:spcBef>
                <a:spcPts val="0"/>
              </a:spcBef>
              <a:spcAft>
                <a:spcPts val="0"/>
              </a:spcAft>
            </a:pPr>
            <a:r>
              <a:rPr lang="ar-SA" sz="2000" b="1" u="sng" dirty="0">
                <a:effectLst/>
                <a:latin typeface="Calibri" panose="020F0502020204030204" pitchFamily="34" charset="0"/>
                <a:ea typeface="Times New Roman" panose="02020603050405020304" pitchFamily="18" charset="0"/>
                <a:cs typeface="Arial" panose="020B0604020202020204" pitchFamily="34" charset="0"/>
              </a:rPr>
              <a:t>المحور الثالث:</a:t>
            </a:r>
            <a:r>
              <a:rPr lang="ar-SA" sz="2000" b="1" dirty="0">
                <a:effectLst/>
                <a:latin typeface="Calibri" panose="020F0502020204030204" pitchFamily="34" charset="0"/>
                <a:ea typeface="Times New Roman" panose="02020603050405020304" pitchFamily="18" charset="0"/>
                <a:cs typeface="Arial" panose="020B0604020202020204" pitchFamily="34" charset="0"/>
              </a:rPr>
              <a:t> الجانب التربوي والتكليفات الأخرى20 %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spcBef>
                <a:spcPts val="0"/>
              </a:spcBef>
              <a:spcAft>
                <a:spcPts val="0"/>
              </a:spcAft>
            </a:pPr>
            <a:r>
              <a:rPr lang="en-US" sz="2400" b="1" dirty="0">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effectLst/>
                <a:latin typeface="Calibri" panose="020F0502020204030204" pitchFamily="34" charset="0"/>
                <a:ea typeface="Times New Roman" panose="02020603050405020304" pitchFamily="18" charset="0"/>
                <a:cs typeface="Arial" panose="020B0604020202020204" pitchFamily="34" charset="0"/>
              </a:rPr>
              <a:t>تملئ الفقرات (3,2) ( من قبل المسؤول المباشر حصراً)</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spcBef>
                <a:spcPts val="0"/>
              </a:spcBef>
              <a:spcAft>
                <a:spcPts val="0"/>
              </a:spcAft>
              <a:tabLst>
                <a:tab pos="306070" algn="l"/>
                <a:tab pos="3420110" algn="ctr"/>
              </a:tabLs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effectLst/>
                <a:latin typeface="Calibri" panose="020F0502020204030204" pitchFamily="34" charset="0"/>
                <a:ea typeface="Times New Roman" panose="02020603050405020304" pitchFamily="18" charset="0"/>
                <a:cs typeface="Arial" panose="020B0604020202020204" pitchFamily="34" charset="0"/>
              </a:rPr>
              <a:t>وتملئ الفقرات (1 ، 4, 5) من قبل المسؤول المباشر بعد ان تقدم الوثائق من قبل صاحب العلاقة المشمول بالتقييم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5B6A2294-8F71-44A7-80D3-6108CF48F3D9}"/>
              </a:ext>
            </a:extLst>
          </p:cNvPr>
          <p:cNvGraphicFramePr>
            <a:graphicFrameLocks noGrp="1"/>
          </p:cNvGraphicFramePr>
          <p:nvPr>
            <p:extLst>
              <p:ext uri="{D42A27DB-BD31-4B8C-83A1-F6EECF244321}">
                <p14:modId xmlns:p14="http://schemas.microsoft.com/office/powerpoint/2010/main" val="1974339185"/>
              </p:ext>
            </p:extLst>
          </p:nvPr>
        </p:nvGraphicFramePr>
        <p:xfrm>
          <a:off x="405352" y="1820551"/>
          <a:ext cx="11368726" cy="4476554"/>
        </p:xfrm>
        <a:graphic>
          <a:graphicData uri="http://schemas.openxmlformats.org/drawingml/2006/table">
            <a:tbl>
              <a:tblPr rtl="1" firstRow="1" firstCol="1" bandRow="1"/>
              <a:tblGrid>
                <a:gridCol w="500733">
                  <a:extLst>
                    <a:ext uri="{9D8B030D-6E8A-4147-A177-3AD203B41FA5}">
                      <a16:colId xmlns:a16="http://schemas.microsoft.com/office/drawing/2014/main" val="2667158762"/>
                    </a:ext>
                  </a:extLst>
                </a:gridCol>
                <a:gridCol w="7533092">
                  <a:extLst>
                    <a:ext uri="{9D8B030D-6E8A-4147-A177-3AD203B41FA5}">
                      <a16:colId xmlns:a16="http://schemas.microsoft.com/office/drawing/2014/main" val="1749029558"/>
                    </a:ext>
                  </a:extLst>
                </a:gridCol>
                <a:gridCol w="1724377">
                  <a:extLst>
                    <a:ext uri="{9D8B030D-6E8A-4147-A177-3AD203B41FA5}">
                      <a16:colId xmlns:a16="http://schemas.microsoft.com/office/drawing/2014/main" val="3315503287"/>
                    </a:ext>
                  </a:extLst>
                </a:gridCol>
                <a:gridCol w="1610524">
                  <a:extLst>
                    <a:ext uri="{9D8B030D-6E8A-4147-A177-3AD203B41FA5}">
                      <a16:colId xmlns:a16="http://schemas.microsoft.com/office/drawing/2014/main" val="3578493077"/>
                    </a:ext>
                  </a:extLst>
                </a:gridCol>
              </a:tblGrid>
              <a:tr h="385583">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القصوى</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المعطاة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192851457"/>
                  </a:ext>
                </a:extLst>
              </a:tr>
              <a:tr h="782610">
                <a:tc>
                  <a:txBody>
                    <a:bodyPr/>
                    <a:lstStyle/>
                    <a:p>
                      <a:pPr marL="0" marR="0" algn="ctr" rtl="1">
                        <a:lnSpc>
                          <a:spcPct val="115000"/>
                        </a:lnSpc>
                        <a:spcBef>
                          <a:spcPts val="0"/>
                        </a:spcBef>
                        <a:spcAft>
                          <a:spcPts val="0"/>
                        </a:spcAft>
                      </a:pPr>
                      <a:r>
                        <a:rPr lang="ar-IQ" sz="1600">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المشاركة في اللجان الدائمية والمؤقته داخل وزارة التعليم العالي </a:t>
                      </a:r>
                      <a:r>
                        <a:rPr lang="ar-SA" sz="1600" b="1">
                          <a:effectLst/>
                          <a:latin typeface="Calibri" panose="020F0502020204030204" pitchFamily="34" charset="0"/>
                          <a:ea typeface="Times New Roman" panose="02020603050405020304" pitchFamily="18" charset="0"/>
                          <a:cs typeface="Arial" panose="020B0604020202020204" pitchFamily="34" charset="0"/>
                        </a:rPr>
                        <a:t>والبحث العلمي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600"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5774635"/>
                  </a:ext>
                </a:extLst>
              </a:tr>
              <a:tr h="558651">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الالتزام الوظيفي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564190"/>
                  </a:ext>
                </a:extLst>
              </a:tr>
              <a:tr h="771412">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اساليب التعامل مع الطلبة وتقديم المهارات الارشادية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15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600"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546695"/>
                  </a:ext>
                </a:extLst>
              </a:tr>
              <a:tr h="883391">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4</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كتب الشكر والتقدير او الشهادة التقديرية خلال عام التقييم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220177"/>
                  </a:ext>
                </a:extLst>
              </a:tr>
              <a:tr h="659432">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مساهمته في الاعمال التطوعية داخل الجامعة وخارجها</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15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0587374"/>
                  </a:ext>
                </a:extLst>
              </a:tr>
              <a:tr h="435475">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الدرجة النهائية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100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600"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1646732"/>
                  </a:ext>
                </a:extLst>
              </a:tr>
            </a:tbl>
          </a:graphicData>
        </a:graphic>
      </p:graphicFrame>
    </p:spTree>
    <p:extLst>
      <p:ext uri="{BB962C8B-B14F-4D97-AF65-F5344CB8AC3E}">
        <p14:creationId xmlns:p14="http://schemas.microsoft.com/office/powerpoint/2010/main" val="844837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934C39-ADF8-47C5-A12D-DA04DB7C26D0}"/>
              </a:ext>
            </a:extLst>
          </p:cNvPr>
          <p:cNvSpPr txBox="1"/>
          <p:nvPr/>
        </p:nvSpPr>
        <p:spPr>
          <a:xfrm>
            <a:off x="716437" y="575282"/>
            <a:ext cx="11211613" cy="646331"/>
          </a:xfrm>
          <a:prstGeom prst="rect">
            <a:avLst/>
          </a:prstGeom>
          <a:noFill/>
        </p:spPr>
        <p:txBody>
          <a:bodyPr wrap="square">
            <a:spAutoFit/>
          </a:bodyPr>
          <a:lstStyle/>
          <a:p>
            <a:pPr algn="r"/>
            <a:r>
              <a:rPr lang="ar-SA" sz="1800" b="1" dirty="0">
                <a:effectLst/>
                <a:latin typeface="Calibri" panose="020F0502020204030204" pitchFamily="34" charset="0"/>
                <a:ea typeface="Times New Roman" panose="02020603050405020304" pitchFamily="18" charset="0"/>
                <a:cs typeface="Arial" panose="020B0604020202020204" pitchFamily="34" charset="0"/>
              </a:rPr>
              <a:t>محور الجانب التربوي والتكليفات الأخرى: تملأ الفقرات (2, 3) من قبل رئيس القسم والفقرات (1، 5,4)  من قبل رئيس القسم </a:t>
            </a:r>
            <a:r>
              <a:rPr lang="ar-IQ" sz="1800" b="1" dirty="0">
                <a:effectLst/>
                <a:latin typeface="Calibri" panose="020F0502020204030204" pitchFamily="34" charset="0"/>
                <a:ea typeface="Times New Roman" panose="02020603050405020304" pitchFamily="18" charset="0"/>
                <a:cs typeface="Arial" panose="020B0604020202020204" pitchFamily="34" charset="0"/>
              </a:rPr>
              <a:t>بعد تقديم التوثيقات من قبل صاحب العلاقة</a:t>
            </a:r>
            <a:endParaRPr lang="en-US" dirty="0"/>
          </a:p>
        </p:txBody>
      </p:sp>
      <p:graphicFrame>
        <p:nvGraphicFramePr>
          <p:cNvPr id="4" name="Table 3">
            <a:extLst>
              <a:ext uri="{FF2B5EF4-FFF2-40B4-BE49-F238E27FC236}">
                <a16:creationId xmlns:a16="http://schemas.microsoft.com/office/drawing/2014/main" id="{958AC3CB-1622-44F3-B83F-E38F1D19FA4D}"/>
              </a:ext>
            </a:extLst>
          </p:cNvPr>
          <p:cNvGraphicFramePr>
            <a:graphicFrameLocks noGrp="1"/>
          </p:cNvGraphicFramePr>
          <p:nvPr>
            <p:extLst>
              <p:ext uri="{D42A27DB-BD31-4B8C-83A1-F6EECF244321}">
                <p14:modId xmlns:p14="http://schemas.microsoft.com/office/powerpoint/2010/main" val="2024084414"/>
              </p:ext>
            </p:extLst>
          </p:nvPr>
        </p:nvGraphicFramePr>
        <p:xfrm>
          <a:off x="172825" y="1555422"/>
          <a:ext cx="11846350" cy="4374038"/>
        </p:xfrm>
        <a:graphic>
          <a:graphicData uri="http://schemas.openxmlformats.org/drawingml/2006/table">
            <a:tbl>
              <a:tblPr rtl="1" firstRow="1" firstCol="1" bandRow="1"/>
              <a:tblGrid>
                <a:gridCol w="352763">
                  <a:extLst>
                    <a:ext uri="{9D8B030D-6E8A-4147-A177-3AD203B41FA5}">
                      <a16:colId xmlns:a16="http://schemas.microsoft.com/office/drawing/2014/main" val="3261851849"/>
                    </a:ext>
                  </a:extLst>
                </a:gridCol>
                <a:gridCol w="3185756">
                  <a:extLst>
                    <a:ext uri="{9D8B030D-6E8A-4147-A177-3AD203B41FA5}">
                      <a16:colId xmlns:a16="http://schemas.microsoft.com/office/drawing/2014/main" val="4123927747"/>
                    </a:ext>
                  </a:extLst>
                </a:gridCol>
                <a:gridCol w="8307831">
                  <a:extLst>
                    <a:ext uri="{9D8B030D-6E8A-4147-A177-3AD203B41FA5}">
                      <a16:colId xmlns:a16="http://schemas.microsoft.com/office/drawing/2014/main" val="2071758991"/>
                    </a:ext>
                  </a:extLst>
                </a:gridCol>
              </a:tblGrid>
              <a:tr h="681941">
                <a:tc>
                  <a:txBody>
                    <a:bodyPr/>
                    <a:lstStyle/>
                    <a:p>
                      <a:pPr marL="0" marR="0" algn="ctr" rtl="1">
                        <a:lnSpc>
                          <a:spcPct val="115000"/>
                        </a:lnSpc>
                        <a:spcBef>
                          <a:spcPts val="0"/>
                        </a:spcBef>
                        <a:spcAft>
                          <a:spcPts val="0"/>
                        </a:spcAft>
                      </a:pPr>
                      <a:r>
                        <a:rPr lang="ar-IQ" sz="1400" b="1">
                          <a:effectLst/>
                          <a:latin typeface="Calibri" panose="020F0502020204030204" pitchFamily="34" charset="0"/>
                          <a:ea typeface="Times New Roman" panose="02020603050405020304" pitchFamily="18" charset="0"/>
                          <a:cs typeface="Arial" panose="020B0604020202020204" pitchFamily="34" charset="0"/>
                        </a:rPr>
                        <a:t>ت</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الفقرات</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التوصيف</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278123660"/>
                  </a:ext>
                </a:extLst>
              </a:tr>
              <a:tr h="1720052">
                <a:tc>
                  <a:txBody>
                    <a:bodyPr/>
                    <a:lstStyle/>
                    <a:p>
                      <a:pPr marL="0" marR="0" algn="ctr" rtl="1">
                        <a:lnSpc>
                          <a:spcPct val="115000"/>
                        </a:lnSpc>
                        <a:spcBef>
                          <a:spcPts val="0"/>
                        </a:spcBef>
                        <a:spcAft>
                          <a:spcPts val="0"/>
                        </a:spcAft>
                      </a:pPr>
                      <a:r>
                        <a:rPr lang="ar-IQ" sz="1600">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المشاركة في اللجان الدائمية والمؤقته داخل وخارج وزارة التعليم العالي </a:t>
                      </a:r>
                      <a:r>
                        <a:rPr lang="ar-SA" sz="1600" b="1">
                          <a:effectLst/>
                          <a:latin typeface="Calibri" panose="020F0502020204030204" pitchFamily="34" charset="0"/>
                          <a:ea typeface="Times New Roman" panose="02020603050405020304" pitchFamily="18" charset="0"/>
                          <a:cs typeface="Arial" panose="020B0604020202020204" pitchFamily="34" charset="0"/>
                        </a:rPr>
                        <a:t>والبحث العلمي</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تمنح (20) درجة لعضو اللجنة الامتحانية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 تمنح (10) درجات لكل لجنة دائمية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 تمنح </a:t>
                      </a:r>
                      <a:r>
                        <a:rPr lang="ar-SA" sz="1600" b="1" dirty="0">
                          <a:effectLst/>
                          <a:latin typeface="Calibri" panose="020F0502020204030204" pitchFamily="34" charset="0"/>
                          <a:ea typeface="Times New Roman" panose="02020603050405020304" pitchFamily="18" charset="0"/>
                          <a:cs typeface="Arial" panose="020B0604020202020204" pitchFamily="34" charset="0"/>
                        </a:rPr>
                        <a:t>(5) درجات</a:t>
                      </a:r>
                      <a:r>
                        <a:rPr lang="ar-IQ" sz="1600" b="1" dirty="0">
                          <a:effectLst/>
                          <a:latin typeface="Calibri" panose="020F0502020204030204" pitchFamily="34" charset="0"/>
                          <a:ea typeface="Times New Roman" panose="02020603050405020304" pitchFamily="18" charset="0"/>
                          <a:cs typeface="Arial" panose="020B0604020202020204" pitchFamily="34" charset="0"/>
                        </a:rPr>
                        <a:t> لكل لجنة مؤقتة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ملاحظة : يعد سجل خاص في كل قسم علمي يثبت فيه نشاطات التدريسين خلال العام الدراسي توزيع اللجان والمهام على التدريسيين بشكل يحقق العدالة فيما بينهم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الدرجة القصوى للفقرة (30) درجة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91124"/>
                  </a:ext>
                </a:extLst>
              </a:tr>
              <a:tr h="1972045">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الالتزام الوظيفي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تمنح (4) درجات لكل فقرة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الالتزام  بالانظمة والتعليمات والدوام اليومي والمحاضرات واجتماعات القسم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يحرض على العمل بكفائة ضمن المواعيد المحددة لانهاء العمل المطلوب</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الاستعداد لبذل جهود اضافية لتحقيق اهداف العمل</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الالتزام بأداء دوره في المهام واللجان المكلف بها</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يتمكن من حل المشكلات عند حدوث ازمات في العمل</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الدرجة القصوى للفقرة (20) درجة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7710410"/>
                  </a:ext>
                </a:extLst>
              </a:tr>
            </a:tbl>
          </a:graphicData>
        </a:graphic>
      </p:graphicFrame>
    </p:spTree>
    <p:extLst>
      <p:ext uri="{BB962C8B-B14F-4D97-AF65-F5344CB8AC3E}">
        <p14:creationId xmlns:p14="http://schemas.microsoft.com/office/powerpoint/2010/main" val="1490464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841378E-E773-4B4C-A4E4-803BFEFF81BA}"/>
              </a:ext>
            </a:extLst>
          </p:cNvPr>
          <p:cNvGraphicFramePr>
            <a:graphicFrameLocks noGrp="1"/>
          </p:cNvGraphicFramePr>
          <p:nvPr>
            <p:extLst>
              <p:ext uri="{D42A27DB-BD31-4B8C-83A1-F6EECF244321}">
                <p14:modId xmlns:p14="http://schemas.microsoft.com/office/powerpoint/2010/main" val="3537850553"/>
              </p:ext>
            </p:extLst>
          </p:nvPr>
        </p:nvGraphicFramePr>
        <p:xfrm>
          <a:off x="197767" y="1052626"/>
          <a:ext cx="11796466" cy="4971102"/>
        </p:xfrm>
        <a:graphic>
          <a:graphicData uri="http://schemas.openxmlformats.org/drawingml/2006/table">
            <a:tbl>
              <a:tblPr rtl="1" firstRow="1" firstCol="1" bandRow="1"/>
              <a:tblGrid>
                <a:gridCol w="351277">
                  <a:extLst>
                    <a:ext uri="{9D8B030D-6E8A-4147-A177-3AD203B41FA5}">
                      <a16:colId xmlns:a16="http://schemas.microsoft.com/office/drawing/2014/main" val="1213697033"/>
                    </a:ext>
                  </a:extLst>
                </a:gridCol>
                <a:gridCol w="3172340">
                  <a:extLst>
                    <a:ext uri="{9D8B030D-6E8A-4147-A177-3AD203B41FA5}">
                      <a16:colId xmlns:a16="http://schemas.microsoft.com/office/drawing/2014/main" val="3083178371"/>
                    </a:ext>
                  </a:extLst>
                </a:gridCol>
                <a:gridCol w="8272849">
                  <a:extLst>
                    <a:ext uri="{9D8B030D-6E8A-4147-A177-3AD203B41FA5}">
                      <a16:colId xmlns:a16="http://schemas.microsoft.com/office/drawing/2014/main" val="425878473"/>
                    </a:ext>
                  </a:extLst>
                </a:gridCol>
              </a:tblGrid>
              <a:tr h="658322">
                <a:tc>
                  <a:txBody>
                    <a:bodyPr/>
                    <a:lstStyle/>
                    <a:p>
                      <a:pPr marL="0" marR="0" algn="ctr" rtl="1">
                        <a:lnSpc>
                          <a:spcPct val="115000"/>
                        </a:lnSpc>
                        <a:spcBef>
                          <a:spcPts val="0"/>
                        </a:spcBef>
                        <a:spcAft>
                          <a:spcPts val="0"/>
                        </a:spcAft>
                      </a:pPr>
                      <a:r>
                        <a:rPr lang="ar-IQ" sz="1400" b="1">
                          <a:effectLst/>
                          <a:latin typeface="Calibri" panose="020F0502020204030204" pitchFamily="34" charset="0"/>
                          <a:ea typeface="Times New Roman" panose="02020603050405020304" pitchFamily="18" charset="0"/>
                          <a:cs typeface="Arial" panose="020B0604020202020204" pitchFamily="34" charset="0"/>
                        </a:rPr>
                        <a:t>ت</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15000"/>
                        </a:lnSpc>
                        <a:spcBef>
                          <a:spcPts val="0"/>
                        </a:spcBef>
                        <a:spcAft>
                          <a:spcPts val="0"/>
                        </a:spcAft>
                      </a:pPr>
                      <a:r>
                        <a:rPr lang="ar-IQ"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الفقرات</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15000"/>
                        </a:lnSpc>
                        <a:spcBef>
                          <a:spcPts val="0"/>
                        </a:spcBef>
                        <a:spcAft>
                          <a:spcPts val="0"/>
                        </a:spcAft>
                      </a:pPr>
                      <a:r>
                        <a:rPr lang="ar-IQ"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التوصيف</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11878035"/>
                  </a:ext>
                </a:extLst>
              </a:tr>
              <a:tr h="2145984">
                <a:tc>
                  <a:txBody>
                    <a:bodyPr/>
                    <a:lstStyle/>
                    <a:p>
                      <a:pPr marL="0" marR="0" algn="ctr"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3</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اساليب التعامل مع الطلبة وتقديم المهارات الارشادية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تمنح (3) درجات لكل فقرة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يؤكد على الاحساس بالمسؤولية الاجتماعية لدى الطلبة ويحرص على تنمية التفاعل الاجتماعي السليم لديهم</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يؤكد على تنمية القيم والاعراف الجامعية لدى الطلبة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يساعد الطلبة على حرية التعبير وتوكيد الذات</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يساعد الطلبة على خفض مستوى القلق لديهم وبخاصة في ايام الامتحانات</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يسعى الى اكساب الطلبة مهارات التعامل مع المواقف الضاغطة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الدرجة القصوى للفقرة (15) درجة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784644"/>
                  </a:ext>
                </a:extLst>
              </a:tr>
              <a:tr h="1241072">
                <a:tc>
                  <a:txBody>
                    <a:bodyPr/>
                    <a:lstStyle/>
                    <a:p>
                      <a:pPr marL="0" marR="0" algn="ctr" rtl="1">
                        <a:lnSpc>
                          <a:spcPct val="115000"/>
                        </a:lnSpc>
                        <a:spcBef>
                          <a:spcPts val="0"/>
                        </a:spcBef>
                        <a:spcAft>
                          <a:spcPts val="0"/>
                        </a:spcAft>
                      </a:pPr>
                      <a:r>
                        <a:rPr lang="ar-IQ" sz="1400" b="1">
                          <a:effectLst/>
                          <a:latin typeface="Calibri" panose="020F0502020204030204" pitchFamily="34" charset="0"/>
                          <a:ea typeface="Times New Roman" panose="02020603050405020304" pitchFamily="18" charset="0"/>
                          <a:cs typeface="Arial" panose="020B0604020202020204" pitchFamily="34" charset="0"/>
                        </a:rPr>
                        <a:t>4</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400" b="1">
                          <a:effectLst/>
                          <a:latin typeface="Calibri" panose="020F0502020204030204" pitchFamily="34" charset="0"/>
                          <a:ea typeface="Times New Roman" panose="02020603050405020304" pitchFamily="18" charset="0"/>
                          <a:cs typeface="Arial" panose="020B0604020202020204" pitchFamily="34" charset="0"/>
                        </a:rPr>
                        <a:t>كتب الشكر والتقدير وتثمين الجهود او الشهادة التقديرية في عام التقييم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تمنح (15) درجات لكل كتاب شكر او شهادة تقديرية من الوزير او مايعادل درجته.</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تمنح (10) درجات لكل كتــاب شكر او شهادة تقديرية من وكلاء الوزير ومن بدرجتهم ورئيس الجامعة او ما يعادل درجته.</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تمنح (5) درجات لكل كتاب شكر او شهادة تقديرية من مساعدي رئيس الجامعة او عمداء الكليات او مايعادل درجته.</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الدرجة القصوى للفقرة (20) درجة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5574909"/>
                  </a:ext>
                </a:extLst>
              </a:tr>
              <a:tr h="925724">
                <a:tc>
                  <a:txBody>
                    <a:bodyPr/>
                    <a:lstStyle/>
                    <a:p>
                      <a:pPr marL="0" marR="0" algn="ctr" rtl="1">
                        <a:lnSpc>
                          <a:spcPct val="115000"/>
                        </a:lnSpc>
                        <a:spcBef>
                          <a:spcPts val="0"/>
                        </a:spcBef>
                        <a:spcAft>
                          <a:spcPts val="0"/>
                        </a:spcAft>
                      </a:pPr>
                      <a:r>
                        <a:rPr lang="ar-IQ" sz="1400" b="1">
                          <a:effectLst/>
                          <a:latin typeface="Calibri" panose="020F0502020204030204" pitchFamily="34" charset="0"/>
                          <a:ea typeface="Times New Roman" panose="02020603050405020304" pitchFamily="18" charset="0"/>
                          <a:cs typeface="Arial" panose="020B0604020202020204" pitchFamily="34" charset="0"/>
                        </a:rPr>
                        <a:t>5</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400" b="1">
                          <a:effectLst/>
                          <a:latin typeface="Calibri" panose="020F0502020204030204" pitchFamily="34" charset="0"/>
                          <a:ea typeface="Times New Roman" panose="02020603050405020304" pitchFamily="18" charset="0"/>
                          <a:cs typeface="Arial" panose="020B0604020202020204" pitchFamily="34" charset="0"/>
                        </a:rPr>
                        <a:t>مساهمته في الاعمال التطوعية داخل الجامعة وخارجها</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IQ" sz="1400" b="1">
                          <a:effectLst/>
                          <a:latin typeface="Calibri" panose="020F0502020204030204" pitchFamily="34" charset="0"/>
                          <a:ea typeface="Times New Roman" panose="02020603050405020304" pitchFamily="18" charset="0"/>
                          <a:cs typeface="Arial" panose="020B0604020202020204" pitchFamily="34" charset="0"/>
                        </a:rPr>
                        <a:t>(وزارة التعليم العالي ونقابة الاكاديميين)</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tabLst>
                          <a:tab pos="0" algn="r"/>
                          <a:tab pos="335915" algn="r"/>
                        </a:tabLst>
                      </a:pPr>
                      <a:r>
                        <a:rPr lang="ar-IQ" sz="1400" b="1" dirty="0">
                          <a:effectLst/>
                          <a:latin typeface="Calibri" panose="020F0502020204030204" pitchFamily="34" charset="0"/>
                          <a:ea typeface="Times New Roman" panose="02020603050405020304" pitchFamily="18" charset="0"/>
                          <a:cs typeface="Arial" panose="020B0604020202020204" pitchFamily="34" charset="0"/>
                        </a:rPr>
                        <a:t>تمنح </a:t>
                      </a:r>
                      <a:r>
                        <a:rPr lang="ar-SA" sz="1400" b="1" dirty="0">
                          <a:effectLst/>
                          <a:latin typeface="Calibri" panose="020F0502020204030204" pitchFamily="34" charset="0"/>
                          <a:ea typeface="Times New Roman" panose="02020603050405020304" pitchFamily="18" charset="0"/>
                          <a:cs typeface="Arial" panose="020B0604020202020204" pitchFamily="34" charset="0"/>
                        </a:rPr>
                        <a:t>(3) درجة</a:t>
                      </a:r>
                      <a:r>
                        <a:rPr lang="ar-IQ" sz="1400" b="1" dirty="0">
                          <a:effectLst/>
                          <a:latin typeface="Calibri" panose="020F0502020204030204" pitchFamily="34" charset="0"/>
                          <a:ea typeface="Times New Roman" panose="02020603050405020304" pitchFamily="18" charset="0"/>
                          <a:cs typeface="Arial" panose="020B0604020202020204" pitchFamily="34" charset="0"/>
                        </a:rPr>
                        <a:t> لكل عمل تطوعي داخل الجامعة وخارجها وتتضمن حملات التشجير والتبرع في ترميم وصبغ الابنية وتصليح الاجهزة وصيانتها والتبرع باجهزة متنوعة وبالكتب وعمل البوسترات التوعوية وغيرها من الاعمال التطوعية المختلفة......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tabLst>
                          <a:tab pos="0" algn="r"/>
                          <a:tab pos="335915" algn="r"/>
                        </a:tabLst>
                      </a:pPr>
                      <a:r>
                        <a:rPr lang="ar-IQ" sz="1400" b="1" dirty="0">
                          <a:effectLst/>
                          <a:latin typeface="Calibri" panose="020F0502020204030204" pitchFamily="34" charset="0"/>
                          <a:ea typeface="Times New Roman" panose="02020603050405020304" pitchFamily="18" charset="0"/>
                          <a:cs typeface="Arial" panose="020B0604020202020204" pitchFamily="34" charset="0"/>
                        </a:rPr>
                        <a:t>الدرجة القصوى للفقرة (15) درجة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62251" marR="6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5522959"/>
                  </a:ext>
                </a:extLst>
              </a:tr>
            </a:tbl>
          </a:graphicData>
        </a:graphic>
      </p:graphicFrame>
    </p:spTree>
    <p:extLst>
      <p:ext uri="{BB962C8B-B14F-4D97-AF65-F5344CB8AC3E}">
        <p14:creationId xmlns:p14="http://schemas.microsoft.com/office/powerpoint/2010/main" val="622517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FDB3FA-71DD-411B-B6F7-7C47F89A0B10}"/>
              </a:ext>
            </a:extLst>
          </p:cNvPr>
          <p:cNvSpPr txBox="1"/>
          <p:nvPr/>
        </p:nvSpPr>
        <p:spPr>
          <a:xfrm>
            <a:off x="254524" y="487539"/>
            <a:ext cx="11830639" cy="369332"/>
          </a:xfrm>
          <a:prstGeom prst="rect">
            <a:avLst/>
          </a:prstGeom>
          <a:noFill/>
        </p:spPr>
        <p:txBody>
          <a:bodyPr wrap="square">
            <a:spAutoFit/>
          </a:bodyPr>
          <a:lstStyle/>
          <a:p>
            <a:pPr marL="0" marR="0" algn="r" rtl="1">
              <a:spcBef>
                <a:spcPts val="0"/>
              </a:spcBef>
              <a:spcAft>
                <a:spcPts val="0"/>
              </a:spcAft>
              <a:tabLst>
                <a:tab pos="306070" algn="l"/>
                <a:tab pos="3420110" algn="ctr"/>
              </a:tabLst>
            </a:pPr>
            <a:r>
              <a:rPr lang="ar-IQ" sz="1800" b="1" dirty="0">
                <a:effectLst/>
                <a:latin typeface="Calibri" panose="020F0502020204030204" pitchFamily="34" charset="0"/>
                <a:ea typeface="Times New Roman" panose="02020603050405020304" pitchFamily="18" charset="0"/>
                <a:cs typeface="Arial" panose="020B0604020202020204" pitchFamily="34" charset="0"/>
              </a:rPr>
              <a:t>المحور الرابع : مواطن القوة  المذكورة حصرا ضمن دليل الاستمارة (تملى من قبل المسؤول المباشر) </a:t>
            </a:r>
            <a:r>
              <a:rPr lang="ar-SA" sz="1600" b="1" dirty="0">
                <a:effectLst/>
                <a:latin typeface="Calibri" panose="020F0502020204030204" pitchFamily="34" charset="0"/>
                <a:ea typeface="Times New Roman" panose="02020603050405020304" pitchFamily="18" charset="0"/>
                <a:cs typeface="Arial" panose="020B0604020202020204" pitchFamily="34" charset="0"/>
              </a:rPr>
              <a:t>بعد ان تقدم الوثائق من قبل صاحب العلاقة المشمول بالتقييم</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7DF5FAAA-8EC9-4399-9CF2-3D46FBBE4A3F}"/>
              </a:ext>
            </a:extLst>
          </p:cNvPr>
          <p:cNvGraphicFramePr>
            <a:graphicFrameLocks noGrp="1"/>
          </p:cNvGraphicFramePr>
          <p:nvPr>
            <p:extLst>
              <p:ext uri="{D42A27DB-BD31-4B8C-83A1-F6EECF244321}">
                <p14:modId xmlns:p14="http://schemas.microsoft.com/office/powerpoint/2010/main" val="3197925353"/>
              </p:ext>
            </p:extLst>
          </p:nvPr>
        </p:nvGraphicFramePr>
        <p:xfrm>
          <a:off x="160256" y="1432873"/>
          <a:ext cx="11660956" cy="4788816"/>
        </p:xfrm>
        <a:graphic>
          <a:graphicData uri="http://schemas.openxmlformats.org/drawingml/2006/table">
            <a:tbl>
              <a:tblPr rtl="1" firstRow="1" firstCol="1" bandRow="1"/>
              <a:tblGrid>
                <a:gridCol w="485588">
                  <a:extLst>
                    <a:ext uri="{9D8B030D-6E8A-4147-A177-3AD203B41FA5}">
                      <a16:colId xmlns:a16="http://schemas.microsoft.com/office/drawing/2014/main" val="1816717130"/>
                    </a:ext>
                  </a:extLst>
                </a:gridCol>
                <a:gridCol w="9134758">
                  <a:extLst>
                    <a:ext uri="{9D8B030D-6E8A-4147-A177-3AD203B41FA5}">
                      <a16:colId xmlns:a16="http://schemas.microsoft.com/office/drawing/2014/main" val="1871364563"/>
                    </a:ext>
                  </a:extLst>
                </a:gridCol>
                <a:gridCol w="2040610">
                  <a:extLst>
                    <a:ext uri="{9D8B030D-6E8A-4147-A177-3AD203B41FA5}">
                      <a16:colId xmlns:a16="http://schemas.microsoft.com/office/drawing/2014/main" val="22642169"/>
                    </a:ext>
                  </a:extLst>
                </a:gridCol>
              </a:tblGrid>
              <a:tr h="434389">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مواطن القوة العلمية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المعطاة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653075911"/>
                  </a:ext>
                </a:extLst>
              </a:tr>
              <a:tr h="473048">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براءات الاختراع و الجوائز(اي جائزة تم منحها ومطابقة في بياناتها لمتطلبات النظام الالكتروني)في عام التقييم حصرا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3372358"/>
                  </a:ext>
                </a:extLst>
              </a:tr>
              <a:tr h="1920095">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امتلاك التدريسي لمعامل هيرش</a:t>
                      </a:r>
                      <a:r>
                        <a:rPr lang="en-US" sz="1600" b="1">
                          <a:effectLst/>
                          <a:latin typeface="Calibri" panose="020F0502020204030204" pitchFamily="34" charset="0"/>
                          <a:ea typeface="Times New Roman" panose="02020603050405020304" pitchFamily="18" charset="0"/>
                          <a:cs typeface="Arial" panose="020B0604020202020204" pitchFamily="34" charset="0"/>
                        </a:rPr>
                        <a:t> h- index</a:t>
                      </a:r>
                      <a:r>
                        <a:rPr lang="ar-IQ" sz="1600" b="1">
                          <a:effectLst/>
                          <a:latin typeface="Calibri" panose="020F0502020204030204" pitchFamily="34" charset="0"/>
                          <a:ea typeface="Times New Roman" panose="02020603050405020304" pitchFamily="18" charset="0"/>
                          <a:cs typeface="Arial" panose="020B0604020202020204" pitchFamily="34" charset="0"/>
                        </a:rPr>
                        <a:t>او </a:t>
                      </a:r>
                      <a:r>
                        <a:rPr lang="en-US" sz="1600" b="1">
                          <a:effectLst/>
                          <a:latin typeface="Calibri" panose="020F0502020204030204" pitchFamily="34" charset="0"/>
                          <a:ea typeface="Times New Roman" panose="02020603050405020304" pitchFamily="18" charset="0"/>
                          <a:cs typeface="Arial" panose="020B0604020202020204" pitchFamily="34" charset="0"/>
                        </a:rPr>
                        <a:t>Score </a:t>
                      </a:r>
                      <a:r>
                        <a:rPr lang="en-US" sz="1600" b="1">
                          <a:effectLst/>
                          <a:latin typeface="Arial" panose="020B0604020202020204" pitchFamily="34" charset="0"/>
                          <a:ea typeface="Times New Roman" panose="02020603050405020304" pitchFamily="18" charset="0"/>
                          <a:cs typeface="Arial" panose="020B0604020202020204" pitchFamily="34" charset="0"/>
                        </a:rPr>
                        <a:t> </a:t>
                      </a:r>
                      <a:r>
                        <a:rPr lang="ar-IQ" sz="1600" b="1">
                          <a:effectLst/>
                          <a:latin typeface="Calibri" panose="020F0502020204030204" pitchFamily="34" charset="0"/>
                          <a:ea typeface="Times New Roman" panose="02020603050405020304" pitchFamily="18" charset="0"/>
                          <a:cs typeface="Arial" panose="020B0604020202020204" pitchFamily="34" charset="0"/>
                        </a:rPr>
                        <a:t> في بوابات البحث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(الحد الأدنى لمعامل هيرش او ال</a:t>
                      </a:r>
                      <a:r>
                        <a:rPr lang="en-US" sz="1600" b="1">
                          <a:effectLst/>
                          <a:latin typeface="Calibri" panose="020F0502020204030204" pitchFamily="34" charset="0"/>
                          <a:ea typeface="Times New Roman" panose="02020603050405020304" pitchFamily="18" charset="0"/>
                          <a:cs typeface="Arial" panose="020B0604020202020204" pitchFamily="34" charset="0"/>
                        </a:rPr>
                        <a:t>score </a:t>
                      </a:r>
                      <a:r>
                        <a:rPr lang="ar-SA" sz="1600" b="1">
                          <a:effectLst/>
                          <a:latin typeface="Calibri" panose="020F0502020204030204" pitchFamily="34" charset="0"/>
                          <a:ea typeface="Times New Roman" panose="02020603050405020304" pitchFamily="18" charset="0"/>
                          <a:cs typeface="Arial" panose="020B0604020202020204" pitchFamily="34" charset="0"/>
                        </a:rPr>
                        <a:t> هو واحد</a:t>
                      </a:r>
                      <a:r>
                        <a:rPr lang="ar-IQ" sz="1600" b="1">
                          <a:effectLst/>
                          <a:latin typeface="Calibri" panose="020F0502020204030204" pitchFamily="34" charset="0"/>
                          <a:ea typeface="Times New Roman" panose="02020603050405020304" pitchFamily="18" charset="0"/>
                          <a:cs typeface="Arial" panose="020B0604020202020204" pitchFamily="34" charset="0"/>
                        </a:rPr>
                        <a:t>)</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(1-3) تمنح درجة واحدة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(4-6) تمنح 2 درجة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(7 فاكثر)تمنج 3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654560"/>
                  </a:ext>
                </a:extLst>
              </a:tr>
              <a:tr h="490321">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مسؤول وحدة تمكين المرأة وجميع العاملين معهم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8820044"/>
                  </a:ext>
                </a:extLst>
              </a:tr>
              <a:tr h="490321">
                <a:tc>
                  <a:txBody>
                    <a:bodyPr/>
                    <a:lstStyle/>
                    <a:p>
                      <a:pPr marL="0" marR="0" algn="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r>
                        <a:rPr lang="ar-SA" sz="1600" b="1">
                          <a:effectLst/>
                          <a:latin typeface="Calibri" panose="020F0502020204030204" pitchFamily="34" charset="0"/>
                          <a:ea typeface="Times New Roman" panose="02020603050405020304" pitchFamily="18" charset="0"/>
                          <a:cs typeface="Arial" panose="020B0604020202020204" pitchFamily="34" charset="0"/>
                        </a:rPr>
                        <a:t>4</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تطوير منظومة الكترونية لادارة احد البرامج على مستوى الجامعة او الوزارة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94939"/>
                  </a:ext>
                </a:extLst>
              </a:tr>
              <a:tr h="490321">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مدراء اقسام ضمان الجودة والاداء الجامعي وجميع العاملين في التشكيلات كمسؤولي شعب واعضاء ارتباط</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746119"/>
                  </a:ext>
                </a:extLst>
              </a:tr>
              <a:tr h="490321">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على ان لا تتجاوز الدرجة القصوى ( 9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7929444"/>
                  </a:ext>
                </a:extLst>
              </a:tr>
            </a:tbl>
          </a:graphicData>
        </a:graphic>
      </p:graphicFrame>
    </p:spTree>
    <p:extLst>
      <p:ext uri="{BB962C8B-B14F-4D97-AF65-F5344CB8AC3E}">
        <p14:creationId xmlns:p14="http://schemas.microsoft.com/office/powerpoint/2010/main" val="709368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4CA5A1-CF24-4F31-8E69-2E8B6F5AF796}"/>
              </a:ext>
            </a:extLst>
          </p:cNvPr>
          <p:cNvSpPr txBox="1"/>
          <p:nvPr/>
        </p:nvSpPr>
        <p:spPr>
          <a:xfrm>
            <a:off x="2931735" y="314953"/>
            <a:ext cx="6002517" cy="369332"/>
          </a:xfrm>
          <a:prstGeom prst="rect">
            <a:avLst/>
          </a:prstGeom>
          <a:noFill/>
        </p:spPr>
        <p:txBody>
          <a:bodyPr wrap="square">
            <a:spAutoFit/>
          </a:bodyPr>
          <a:lstStyle/>
          <a:p>
            <a:pPr marL="0" marR="0" algn="r" rtl="1">
              <a:spcBef>
                <a:spcPts val="0"/>
              </a:spcBef>
              <a:spcAft>
                <a:spcPts val="0"/>
              </a:spcAft>
            </a:pPr>
            <a:r>
              <a:rPr lang="ar-IQ" sz="1800" b="1" u="sng" dirty="0">
                <a:effectLst/>
                <a:latin typeface="Calibri" panose="020F0502020204030204" pitchFamily="34" charset="0"/>
                <a:ea typeface="Times New Roman" panose="02020603050405020304" pitchFamily="18" charset="0"/>
                <a:cs typeface="Arial" panose="020B0604020202020204" pitchFamily="34" charset="0"/>
              </a:rPr>
              <a:t>المحور الخامس</a:t>
            </a:r>
            <a:r>
              <a:rPr lang="ar-IQ" sz="1800" b="1" dirty="0">
                <a:effectLst/>
                <a:latin typeface="Calibri" panose="020F0502020204030204" pitchFamily="34" charset="0"/>
                <a:ea typeface="Times New Roman" panose="02020603050405020304" pitchFamily="18" charset="0"/>
                <a:cs typeface="Arial" panose="020B0604020202020204" pitchFamily="34" charset="0"/>
              </a:rPr>
              <a:t> :  العقوبات (خصم الدرجات ) تملى من قبل المسؤول المباشر</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2E7925A5-FD60-4E66-A069-7E3B22B7480A}"/>
              </a:ext>
            </a:extLst>
          </p:cNvPr>
          <p:cNvGraphicFramePr>
            <a:graphicFrameLocks noGrp="1"/>
          </p:cNvGraphicFramePr>
          <p:nvPr>
            <p:extLst>
              <p:ext uri="{D42A27DB-BD31-4B8C-83A1-F6EECF244321}">
                <p14:modId xmlns:p14="http://schemas.microsoft.com/office/powerpoint/2010/main" val="1481423557"/>
              </p:ext>
            </p:extLst>
          </p:nvPr>
        </p:nvGraphicFramePr>
        <p:xfrm>
          <a:off x="279661" y="1593127"/>
          <a:ext cx="11632677" cy="4260920"/>
        </p:xfrm>
        <a:graphic>
          <a:graphicData uri="http://schemas.openxmlformats.org/drawingml/2006/table">
            <a:tbl>
              <a:tblPr rtl="1" firstRow="1" firstCol="1" bandRow="1"/>
              <a:tblGrid>
                <a:gridCol w="412920">
                  <a:extLst>
                    <a:ext uri="{9D8B030D-6E8A-4147-A177-3AD203B41FA5}">
                      <a16:colId xmlns:a16="http://schemas.microsoft.com/office/drawing/2014/main" val="2508736244"/>
                    </a:ext>
                  </a:extLst>
                </a:gridCol>
                <a:gridCol w="3062013">
                  <a:extLst>
                    <a:ext uri="{9D8B030D-6E8A-4147-A177-3AD203B41FA5}">
                      <a16:colId xmlns:a16="http://schemas.microsoft.com/office/drawing/2014/main" val="2583422879"/>
                    </a:ext>
                  </a:extLst>
                </a:gridCol>
                <a:gridCol w="5061416">
                  <a:extLst>
                    <a:ext uri="{9D8B030D-6E8A-4147-A177-3AD203B41FA5}">
                      <a16:colId xmlns:a16="http://schemas.microsoft.com/office/drawing/2014/main" val="2598909431"/>
                    </a:ext>
                  </a:extLst>
                </a:gridCol>
                <a:gridCol w="3096328">
                  <a:extLst>
                    <a:ext uri="{9D8B030D-6E8A-4147-A177-3AD203B41FA5}">
                      <a16:colId xmlns:a16="http://schemas.microsoft.com/office/drawing/2014/main" val="3835169867"/>
                    </a:ext>
                  </a:extLst>
                </a:gridCol>
              </a:tblGrid>
              <a:tr h="532615">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2">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الاخفاق (تخصم الدرجة حسب الاتي)</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التي تخصم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648255539"/>
                  </a:ext>
                </a:extLst>
              </a:tr>
              <a:tr h="532615">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لفت نظر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تخصم (3)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30249443"/>
                  </a:ext>
                </a:extLst>
              </a:tr>
              <a:tr h="532615">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الإنذار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تخصم (5)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3502483"/>
                  </a:ext>
                </a:extLst>
              </a:tr>
              <a:tr h="532615">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قطع الراتب</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تخصم (7)درجات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0432489"/>
                  </a:ext>
                </a:extLst>
              </a:tr>
              <a:tr h="532615">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التوبيخ</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تخصم (11)درجة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39906475"/>
                  </a:ext>
                </a:extLst>
              </a:tr>
              <a:tr h="532615">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إنقاص الراتب</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تخصم (13)درجة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00338263"/>
                  </a:ext>
                </a:extLst>
              </a:tr>
              <a:tr h="532615">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تنزيل الدرجة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تخصم (15) درجة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431067"/>
                  </a:ext>
                </a:extLst>
              </a:tr>
              <a:tr h="532615">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المجموع</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0812211"/>
                  </a:ext>
                </a:extLst>
              </a:tr>
            </a:tbl>
          </a:graphicData>
        </a:graphic>
      </p:graphicFrame>
    </p:spTree>
    <p:extLst>
      <p:ext uri="{BB962C8B-B14F-4D97-AF65-F5344CB8AC3E}">
        <p14:creationId xmlns:p14="http://schemas.microsoft.com/office/powerpoint/2010/main" val="712496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AB97F3-76BE-45E2-A5E4-F160650FD16F}"/>
              </a:ext>
            </a:extLst>
          </p:cNvPr>
          <p:cNvSpPr txBox="1"/>
          <p:nvPr/>
        </p:nvSpPr>
        <p:spPr>
          <a:xfrm>
            <a:off x="3770722" y="541198"/>
            <a:ext cx="7539086" cy="369332"/>
          </a:xfrm>
          <a:prstGeom prst="rect">
            <a:avLst/>
          </a:prstGeom>
          <a:noFill/>
        </p:spPr>
        <p:txBody>
          <a:bodyPr wrap="square">
            <a:spAutoFit/>
          </a:bodyPr>
          <a:lstStyle/>
          <a:p>
            <a:pPr marL="0" marR="0" algn="r" rtl="1">
              <a:spcBef>
                <a:spcPts val="0"/>
              </a:spcBef>
              <a:spcAft>
                <a:spcPts val="0"/>
              </a:spcAft>
            </a:pPr>
            <a:r>
              <a:rPr lang="ar-SA" sz="1800" b="1" u="sng" dirty="0">
                <a:effectLst/>
                <a:latin typeface="Calibri" panose="020F0502020204030204" pitchFamily="34" charset="0"/>
                <a:ea typeface="Times New Roman" panose="02020603050405020304" pitchFamily="18" charset="0"/>
                <a:cs typeface="Arial" panose="020B0604020202020204" pitchFamily="34" charset="0"/>
              </a:rPr>
              <a:t>النتائج النهائية للتقييم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5" name="Table 4">
            <a:extLst>
              <a:ext uri="{FF2B5EF4-FFF2-40B4-BE49-F238E27FC236}">
                <a16:creationId xmlns:a16="http://schemas.microsoft.com/office/drawing/2014/main" id="{28526290-C5C3-422F-A378-B2B987079C31}"/>
              </a:ext>
            </a:extLst>
          </p:cNvPr>
          <p:cNvGraphicFramePr>
            <a:graphicFrameLocks noGrp="1"/>
          </p:cNvGraphicFramePr>
          <p:nvPr>
            <p:extLst>
              <p:ext uri="{D42A27DB-BD31-4B8C-83A1-F6EECF244321}">
                <p14:modId xmlns:p14="http://schemas.microsoft.com/office/powerpoint/2010/main" val="650072549"/>
              </p:ext>
            </p:extLst>
          </p:nvPr>
        </p:nvGraphicFramePr>
        <p:xfrm>
          <a:off x="357242" y="966272"/>
          <a:ext cx="11566689" cy="5594785"/>
        </p:xfrm>
        <a:graphic>
          <a:graphicData uri="http://schemas.openxmlformats.org/drawingml/2006/table">
            <a:tbl>
              <a:tblPr rtl="1" firstRow="1" firstCol="1" bandRow="1"/>
              <a:tblGrid>
                <a:gridCol w="356491">
                  <a:extLst>
                    <a:ext uri="{9D8B030D-6E8A-4147-A177-3AD203B41FA5}">
                      <a16:colId xmlns:a16="http://schemas.microsoft.com/office/drawing/2014/main" val="1372007032"/>
                    </a:ext>
                  </a:extLst>
                </a:gridCol>
                <a:gridCol w="925887">
                  <a:extLst>
                    <a:ext uri="{9D8B030D-6E8A-4147-A177-3AD203B41FA5}">
                      <a16:colId xmlns:a16="http://schemas.microsoft.com/office/drawing/2014/main" val="2218274829"/>
                    </a:ext>
                  </a:extLst>
                </a:gridCol>
                <a:gridCol w="356491">
                  <a:extLst>
                    <a:ext uri="{9D8B030D-6E8A-4147-A177-3AD203B41FA5}">
                      <a16:colId xmlns:a16="http://schemas.microsoft.com/office/drawing/2014/main" val="3287139972"/>
                    </a:ext>
                  </a:extLst>
                </a:gridCol>
                <a:gridCol w="356491">
                  <a:extLst>
                    <a:ext uri="{9D8B030D-6E8A-4147-A177-3AD203B41FA5}">
                      <a16:colId xmlns:a16="http://schemas.microsoft.com/office/drawing/2014/main" val="954351916"/>
                    </a:ext>
                  </a:extLst>
                </a:gridCol>
                <a:gridCol w="356491">
                  <a:extLst>
                    <a:ext uri="{9D8B030D-6E8A-4147-A177-3AD203B41FA5}">
                      <a16:colId xmlns:a16="http://schemas.microsoft.com/office/drawing/2014/main" val="1896432776"/>
                    </a:ext>
                  </a:extLst>
                </a:gridCol>
                <a:gridCol w="356491">
                  <a:extLst>
                    <a:ext uri="{9D8B030D-6E8A-4147-A177-3AD203B41FA5}">
                      <a16:colId xmlns:a16="http://schemas.microsoft.com/office/drawing/2014/main" val="2299380059"/>
                    </a:ext>
                  </a:extLst>
                </a:gridCol>
                <a:gridCol w="4463700">
                  <a:extLst>
                    <a:ext uri="{9D8B030D-6E8A-4147-A177-3AD203B41FA5}">
                      <a16:colId xmlns:a16="http://schemas.microsoft.com/office/drawing/2014/main" val="855854848"/>
                    </a:ext>
                  </a:extLst>
                </a:gridCol>
                <a:gridCol w="356491">
                  <a:extLst>
                    <a:ext uri="{9D8B030D-6E8A-4147-A177-3AD203B41FA5}">
                      <a16:colId xmlns:a16="http://schemas.microsoft.com/office/drawing/2014/main" val="3639703749"/>
                    </a:ext>
                  </a:extLst>
                </a:gridCol>
                <a:gridCol w="356491">
                  <a:extLst>
                    <a:ext uri="{9D8B030D-6E8A-4147-A177-3AD203B41FA5}">
                      <a16:colId xmlns:a16="http://schemas.microsoft.com/office/drawing/2014/main" val="38934695"/>
                    </a:ext>
                  </a:extLst>
                </a:gridCol>
                <a:gridCol w="3325174">
                  <a:extLst>
                    <a:ext uri="{9D8B030D-6E8A-4147-A177-3AD203B41FA5}">
                      <a16:colId xmlns:a16="http://schemas.microsoft.com/office/drawing/2014/main" val="2921951481"/>
                    </a:ext>
                  </a:extLst>
                </a:gridCol>
                <a:gridCol w="356491">
                  <a:extLst>
                    <a:ext uri="{9D8B030D-6E8A-4147-A177-3AD203B41FA5}">
                      <a16:colId xmlns:a16="http://schemas.microsoft.com/office/drawing/2014/main" val="3234723683"/>
                    </a:ext>
                  </a:extLst>
                </a:gridCol>
              </a:tblGrid>
              <a:tr h="557885">
                <a:tc>
                  <a:txBody>
                    <a:bodyPr/>
                    <a:lstStyle/>
                    <a:p>
                      <a:pPr marL="0" marR="0" algn="r" rtl="1">
                        <a:lnSpc>
                          <a:spcPct val="115000"/>
                        </a:lnSpc>
                        <a:spcBef>
                          <a:spcPts val="0"/>
                        </a:spcBef>
                        <a:spcAft>
                          <a:spcPts val="1000"/>
                        </a:spcAft>
                      </a:pPr>
                      <a:r>
                        <a:rPr lang="en-US" sz="3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marL="0" marR="0" algn="ctr" rtl="1">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المحاور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marL="0" marR="0" algn="ctr" rtl="1">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الحاصل عليها من المحور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marL="0" marR="0" algn="ctr" rtl="1">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وزن المحور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gridSpan="2">
                  <a:txBody>
                    <a:bodyPr/>
                    <a:lstStyle/>
                    <a:p>
                      <a:pPr marL="0" marR="0" algn="ctr" rtl="1">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حسب الوزن</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730389626"/>
                  </a:ext>
                </a:extLst>
              </a:tr>
              <a:tr h="311110">
                <a:tc>
                  <a:txBody>
                    <a:bodyPr/>
                    <a:lstStyle/>
                    <a:p>
                      <a:pPr marL="0" marR="0" algn="r" rtl="1">
                        <a:lnSpc>
                          <a:spcPct val="115000"/>
                        </a:lnSpc>
                        <a:spcBef>
                          <a:spcPts val="0"/>
                        </a:spcBef>
                        <a:spcAft>
                          <a:spcPts val="1000"/>
                        </a:spcAft>
                      </a:pPr>
                      <a:r>
                        <a:rPr lang="en-US" sz="3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التدريس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40%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017057340"/>
                  </a:ext>
                </a:extLst>
              </a:tr>
              <a:tr h="881475">
                <a:tc>
                  <a:txBody>
                    <a:bodyPr/>
                    <a:lstStyle/>
                    <a:p>
                      <a:pPr marL="0" marR="0" algn="r" rtl="1">
                        <a:lnSpc>
                          <a:spcPct val="115000"/>
                        </a:lnSpc>
                        <a:spcBef>
                          <a:spcPts val="0"/>
                        </a:spcBef>
                        <a:spcAft>
                          <a:spcPts val="1000"/>
                        </a:spcAft>
                      </a:pPr>
                      <a:r>
                        <a:rPr lang="en-US" sz="3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النشاط العلمي والبحثي</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40%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2963281"/>
                  </a:ext>
                </a:extLst>
              </a:tr>
              <a:tr h="1399989">
                <a:tc>
                  <a:txBody>
                    <a:bodyPr/>
                    <a:lstStyle/>
                    <a:p>
                      <a:pPr marL="0" marR="0" algn="r" rtl="1">
                        <a:lnSpc>
                          <a:spcPct val="115000"/>
                        </a:lnSpc>
                        <a:spcBef>
                          <a:spcPts val="0"/>
                        </a:spcBef>
                        <a:spcAft>
                          <a:spcPts val="1000"/>
                        </a:spcAft>
                      </a:pPr>
                      <a:r>
                        <a:rPr lang="en-US" sz="3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الجانب التربوي والتكليفات الأخرى</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08649709"/>
                  </a:ext>
                </a:extLst>
              </a:tr>
              <a:tr h="278942">
                <a:tc>
                  <a:txBody>
                    <a:bodyPr/>
                    <a:lstStyle/>
                    <a:p>
                      <a:pPr marL="0" marR="0" algn="r" rtl="1">
                        <a:lnSpc>
                          <a:spcPct val="115000"/>
                        </a:lnSpc>
                        <a:spcBef>
                          <a:spcPts val="0"/>
                        </a:spcBef>
                        <a:spcAft>
                          <a:spcPts val="1000"/>
                        </a:spcAft>
                      </a:pPr>
                      <a:r>
                        <a:rPr lang="en-US" sz="3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rtl="1">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marL="0" marR="0" algn="ctr" rtl="1">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مواطن القوة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r" rtl="1">
                        <a:lnSpc>
                          <a:spcPct val="115000"/>
                        </a:lnSpc>
                        <a:spcBef>
                          <a:spcPts val="0"/>
                        </a:spcBef>
                        <a:spcAft>
                          <a:spcPts val="1000"/>
                        </a:spcAft>
                      </a:pPr>
                      <a:r>
                        <a:rPr lang="en-US" sz="3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467392"/>
                  </a:ext>
                </a:extLst>
              </a:tr>
              <a:tr h="881475">
                <a:tc>
                  <a:txBody>
                    <a:bodyPr/>
                    <a:lstStyle/>
                    <a:p>
                      <a:pPr marL="0" marR="0" algn="r" rtl="1">
                        <a:lnSpc>
                          <a:spcPct val="115000"/>
                        </a:lnSpc>
                        <a:spcBef>
                          <a:spcPts val="0"/>
                        </a:spcBef>
                        <a:spcAft>
                          <a:spcPts val="1000"/>
                        </a:spcAft>
                      </a:pPr>
                      <a:r>
                        <a:rPr lang="en-US" sz="3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مجموع المحاور الثلاثة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100%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81487467"/>
                  </a:ext>
                </a:extLst>
              </a:tr>
              <a:tr h="770345">
                <a:tc>
                  <a:txBody>
                    <a:bodyPr/>
                    <a:lstStyle/>
                    <a:p>
                      <a:pPr marL="0" marR="0" algn="r" rtl="1">
                        <a:lnSpc>
                          <a:spcPct val="115000"/>
                        </a:lnSpc>
                        <a:spcBef>
                          <a:spcPts val="0"/>
                        </a:spcBef>
                        <a:spcAft>
                          <a:spcPts val="1000"/>
                        </a:spcAft>
                      </a:pPr>
                      <a:r>
                        <a:rPr lang="en-US" sz="3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rtl="1">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6</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خصم درجات العقوبات</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rtl="1">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تخصم بالكامل بدون وزن</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520400543"/>
                  </a:ext>
                </a:extLst>
              </a:tr>
              <a:tr h="256782">
                <a:tc rowSpan="2" gridSpan="4">
                  <a:txBody>
                    <a:bodyPr/>
                    <a:lstStyle/>
                    <a:p>
                      <a:pPr marL="0" marR="0" algn="ctr" rtl="1">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مجموع الدرجات النهائية للتقييم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4">
                  <a:txBody>
                    <a:bodyPr/>
                    <a:lstStyle/>
                    <a:p>
                      <a:pPr marL="0" marR="0" algn="ctr" rtl="1">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مجموع</a:t>
                      </a: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الدرجة كتابة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rtl="1">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مجموع</a:t>
                      </a: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الدرجة رقما</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marL="0" marR="0" algn="r" rtl="1">
                        <a:lnSpc>
                          <a:spcPct val="115000"/>
                        </a:lnSpc>
                        <a:spcBef>
                          <a:spcPts val="0"/>
                        </a:spcBef>
                        <a:spcAft>
                          <a:spcPts val="1000"/>
                        </a:spcAft>
                      </a:pPr>
                      <a:r>
                        <a:rPr lang="en-US" sz="3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47766422"/>
                  </a:ext>
                </a:extLst>
              </a:tr>
              <a:tr h="256782">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a:txBody>
                    <a:bodyPr/>
                    <a:lstStyle/>
                    <a:p>
                      <a:pPr marL="0" marR="0" algn="ctr" rtl="1">
                        <a:spcBef>
                          <a:spcPts val="0"/>
                        </a:spcBef>
                        <a:spcAft>
                          <a:spcPts val="0"/>
                        </a:spcAft>
                      </a:pPr>
                      <a:r>
                        <a:rPr lang="ar-SA" sz="1600" b="1" u="none" strike="noStrike"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rtl="1">
                        <a:spcBef>
                          <a:spcPts val="0"/>
                        </a:spcBef>
                        <a:spcAft>
                          <a:spcPts val="0"/>
                        </a:spcAft>
                      </a:pPr>
                      <a:r>
                        <a:rPr lang="ar-SA" sz="1600" b="1" u="none" strike="noStrike"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18543" marR="18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rtl="1">
                        <a:lnSpc>
                          <a:spcPct val="115000"/>
                        </a:lnSpc>
                        <a:spcBef>
                          <a:spcPts val="0"/>
                        </a:spcBef>
                        <a:spcAft>
                          <a:spcPts val="1000"/>
                        </a:spcAft>
                      </a:pPr>
                      <a:r>
                        <a:rPr lang="en-US" sz="300" dirty="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20554019"/>
                  </a:ext>
                </a:extLst>
              </a:tr>
            </a:tbl>
          </a:graphicData>
        </a:graphic>
      </p:graphicFrame>
    </p:spTree>
    <p:extLst>
      <p:ext uri="{BB962C8B-B14F-4D97-AF65-F5344CB8AC3E}">
        <p14:creationId xmlns:p14="http://schemas.microsoft.com/office/powerpoint/2010/main" val="2764206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5076DEB6-D014-4CC3-A818-A6AD4B163B6A}"/>
              </a:ext>
            </a:extLst>
          </p:cNvPr>
          <p:cNvGraphicFramePr>
            <a:graphicFrameLocks noGrp="1"/>
          </p:cNvGraphicFramePr>
          <p:nvPr>
            <p:extLst>
              <p:ext uri="{D42A27DB-BD31-4B8C-83A1-F6EECF244321}">
                <p14:modId xmlns:p14="http://schemas.microsoft.com/office/powerpoint/2010/main" val="3962604946"/>
              </p:ext>
            </p:extLst>
          </p:nvPr>
        </p:nvGraphicFramePr>
        <p:xfrm>
          <a:off x="593383" y="885217"/>
          <a:ext cx="10823642" cy="709461"/>
        </p:xfrm>
        <a:graphic>
          <a:graphicData uri="http://schemas.openxmlformats.org/drawingml/2006/table">
            <a:tbl>
              <a:tblPr rtl="1" firstRow="1" firstCol="1" bandRow="1"/>
              <a:tblGrid>
                <a:gridCol w="1620713">
                  <a:extLst>
                    <a:ext uri="{9D8B030D-6E8A-4147-A177-3AD203B41FA5}">
                      <a16:colId xmlns:a16="http://schemas.microsoft.com/office/drawing/2014/main" val="1022135201"/>
                    </a:ext>
                  </a:extLst>
                </a:gridCol>
                <a:gridCol w="1022089">
                  <a:extLst>
                    <a:ext uri="{9D8B030D-6E8A-4147-A177-3AD203B41FA5}">
                      <a16:colId xmlns:a16="http://schemas.microsoft.com/office/drawing/2014/main" val="603090625"/>
                    </a:ext>
                  </a:extLst>
                </a:gridCol>
                <a:gridCol w="1752595">
                  <a:extLst>
                    <a:ext uri="{9D8B030D-6E8A-4147-A177-3AD203B41FA5}">
                      <a16:colId xmlns:a16="http://schemas.microsoft.com/office/drawing/2014/main" val="297080907"/>
                    </a:ext>
                  </a:extLst>
                </a:gridCol>
                <a:gridCol w="1168398">
                  <a:extLst>
                    <a:ext uri="{9D8B030D-6E8A-4147-A177-3AD203B41FA5}">
                      <a16:colId xmlns:a16="http://schemas.microsoft.com/office/drawing/2014/main" val="1707626443"/>
                    </a:ext>
                  </a:extLst>
                </a:gridCol>
                <a:gridCol w="1459981">
                  <a:extLst>
                    <a:ext uri="{9D8B030D-6E8A-4147-A177-3AD203B41FA5}">
                      <a16:colId xmlns:a16="http://schemas.microsoft.com/office/drawing/2014/main" val="3656699509"/>
                    </a:ext>
                  </a:extLst>
                </a:gridCol>
                <a:gridCol w="876813">
                  <a:extLst>
                    <a:ext uri="{9D8B030D-6E8A-4147-A177-3AD203B41FA5}">
                      <a16:colId xmlns:a16="http://schemas.microsoft.com/office/drawing/2014/main" val="2700920133"/>
                    </a:ext>
                  </a:extLst>
                </a:gridCol>
                <a:gridCol w="1898902">
                  <a:extLst>
                    <a:ext uri="{9D8B030D-6E8A-4147-A177-3AD203B41FA5}">
                      <a16:colId xmlns:a16="http://schemas.microsoft.com/office/drawing/2014/main" val="4174964999"/>
                    </a:ext>
                  </a:extLst>
                </a:gridCol>
                <a:gridCol w="1024151">
                  <a:extLst>
                    <a:ext uri="{9D8B030D-6E8A-4147-A177-3AD203B41FA5}">
                      <a16:colId xmlns:a16="http://schemas.microsoft.com/office/drawing/2014/main" val="280277347"/>
                    </a:ext>
                  </a:extLst>
                </a:gridCol>
              </a:tblGrid>
              <a:tr h="458001">
                <a:tc gridSpan="8">
                  <a:txBody>
                    <a:bodyPr/>
                    <a:lstStyle/>
                    <a:p>
                      <a:pPr marL="0" marR="0" algn="ctr" rtl="1">
                        <a:lnSpc>
                          <a:spcPct val="115000"/>
                        </a:lnSpc>
                        <a:spcBef>
                          <a:spcPts val="0"/>
                        </a:spcBef>
                        <a:spcAft>
                          <a:spcPts val="0"/>
                        </a:spcAft>
                        <a:tabLst>
                          <a:tab pos="2018030" algn="l"/>
                        </a:tabLst>
                      </a:pPr>
                      <a:r>
                        <a:rPr lang="ar-IQ" sz="1600" b="1" dirty="0">
                          <a:effectLst/>
                          <a:latin typeface="Calibri" panose="020F0502020204030204" pitchFamily="34" charset="0"/>
                          <a:ea typeface="Times New Roman" panose="02020603050405020304" pitchFamily="18" charset="0"/>
                          <a:cs typeface="Arial" panose="020B0604020202020204" pitchFamily="34" charset="0"/>
                        </a:rPr>
                        <a:t>ال</a:t>
                      </a:r>
                      <a:r>
                        <a:rPr lang="ar-IQ"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تقدير النهائي للتقييم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7657351"/>
                  </a:ext>
                </a:extLst>
              </a:tr>
              <a:tr h="251460">
                <a:tc>
                  <a:txBody>
                    <a:bodyPr/>
                    <a:lstStyle/>
                    <a:p>
                      <a:pPr marL="0" marR="0" algn="ctr" rtl="1">
                        <a:lnSpc>
                          <a:spcPct val="115000"/>
                        </a:lnSpc>
                        <a:spcBef>
                          <a:spcPts val="0"/>
                        </a:spcBef>
                        <a:spcAft>
                          <a:spcPts val="0"/>
                        </a:spcAft>
                      </a:pPr>
                      <a:r>
                        <a:rPr lang="ar-IQ" sz="1100" b="1">
                          <a:effectLst/>
                          <a:latin typeface="Calibri" panose="020F0502020204030204" pitchFamily="34" charset="0"/>
                          <a:ea typeface="Times New Roman" panose="02020603050405020304" pitchFamily="18" charset="0"/>
                          <a:cs typeface="Arial" panose="020B0604020202020204" pitchFamily="34" charset="0"/>
                        </a:rPr>
                        <a:t>امتياز (90 فأكثر)</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100" b="1">
                          <a:effectLst/>
                          <a:latin typeface="Calibri" panose="020F0502020204030204" pitchFamily="34" charset="0"/>
                          <a:ea typeface="Times New Roman" panose="02020603050405020304" pitchFamily="18" charset="0"/>
                          <a:cs typeface="Arial" panose="020B0604020202020204" pitchFamily="34" charset="0"/>
                        </a:rPr>
                        <a:t>جيد جدا ( 80-89)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100" b="1">
                          <a:effectLst/>
                          <a:latin typeface="Calibri" panose="020F0502020204030204" pitchFamily="34" charset="0"/>
                          <a:ea typeface="Times New Roman" panose="02020603050405020304" pitchFamily="18" charset="0"/>
                          <a:cs typeface="Arial" panose="020B0604020202020204" pitchFamily="34" charset="0"/>
                        </a:rPr>
                        <a:t>جيد( 70-79)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100">
                          <a:effectLst/>
                          <a:latin typeface="Calibri" panose="020F0502020204030204" pitchFamily="34" charset="0"/>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100" b="1">
                          <a:effectLst/>
                          <a:latin typeface="Calibri" panose="020F0502020204030204" pitchFamily="34" charset="0"/>
                          <a:ea typeface="Times New Roman" panose="02020603050405020304" pitchFamily="18" charset="0"/>
                          <a:cs typeface="Arial" panose="020B0604020202020204" pitchFamily="34" charset="0"/>
                        </a:rPr>
                        <a:t>ضعيف ( اقل من</a:t>
                      </a:r>
                      <a:r>
                        <a:rPr lang="ar-IQ" sz="1100">
                          <a:effectLst/>
                          <a:latin typeface="Calibri" panose="020F0502020204030204" pitchFamily="34" charset="0"/>
                          <a:ea typeface="Times New Roman" panose="02020603050405020304" pitchFamily="18" charset="0"/>
                          <a:cs typeface="Arial" panose="020B0604020202020204" pitchFamily="34" charset="0"/>
                        </a:rPr>
                        <a:t> </a:t>
                      </a:r>
                      <a:r>
                        <a:rPr lang="ar-IQ" sz="1100" b="1">
                          <a:effectLst/>
                          <a:latin typeface="Calibri" panose="020F0502020204030204" pitchFamily="34" charset="0"/>
                          <a:ea typeface="Times New Roman" panose="02020603050405020304" pitchFamily="18" charset="0"/>
                          <a:cs typeface="Arial" panose="020B0604020202020204" pitchFamily="34" charset="0"/>
                        </a:rPr>
                        <a:t>7</a:t>
                      </a:r>
                      <a:r>
                        <a:rPr lang="ar-IQ" sz="1100">
                          <a:effectLst/>
                          <a:latin typeface="Calibri" panose="020F0502020204030204" pitchFamily="34" charset="0"/>
                          <a:ea typeface="Times New Roman" panose="02020603050405020304" pitchFamily="18" charset="0"/>
                          <a:cs typeface="Arial" panose="020B0604020202020204" pitchFamily="34" charset="0"/>
                        </a:rPr>
                        <a:t>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100" dirty="0">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944274"/>
                  </a:ext>
                </a:extLst>
              </a:tr>
            </a:tbl>
          </a:graphicData>
        </a:graphic>
      </p:graphicFrame>
      <p:graphicFrame>
        <p:nvGraphicFramePr>
          <p:cNvPr id="8" name="Table 7">
            <a:extLst>
              <a:ext uri="{FF2B5EF4-FFF2-40B4-BE49-F238E27FC236}">
                <a16:creationId xmlns:a16="http://schemas.microsoft.com/office/drawing/2014/main" id="{B2C0283A-5EB7-4F91-8B5B-9554EB7DE480}"/>
              </a:ext>
            </a:extLst>
          </p:cNvPr>
          <p:cNvGraphicFramePr>
            <a:graphicFrameLocks noGrp="1"/>
          </p:cNvGraphicFramePr>
          <p:nvPr>
            <p:extLst>
              <p:ext uri="{D42A27DB-BD31-4B8C-83A1-F6EECF244321}">
                <p14:modId xmlns:p14="http://schemas.microsoft.com/office/powerpoint/2010/main" val="3814585747"/>
              </p:ext>
            </p:extLst>
          </p:nvPr>
        </p:nvGraphicFramePr>
        <p:xfrm>
          <a:off x="632298" y="2315183"/>
          <a:ext cx="10784728" cy="1341902"/>
        </p:xfrm>
        <a:graphic>
          <a:graphicData uri="http://schemas.openxmlformats.org/drawingml/2006/table">
            <a:tbl>
              <a:tblPr rtl="1" firstRow="1" firstCol="1" bandRow="1"/>
              <a:tblGrid>
                <a:gridCol w="10784728">
                  <a:extLst>
                    <a:ext uri="{9D8B030D-6E8A-4147-A177-3AD203B41FA5}">
                      <a16:colId xmlns:a16="http://schemas.microsoft.com/office/drawing/2014/main" val="1604955054"/>
                    </a:ext>
                  </a:extLst>
                </a:gridCol>
              </a:tblGrid>
              <a:tr h="549231">
                <a:tc>
                  <a:txBody>
                    <a:bodyPr/>
                    <a:lstStyle/>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رأي المسؤول المباشر</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682594574"/>
                  </a:ext>
                </a:extLst>
              </a:tr>
              <a:tr h="434975">
                <a:tc>
                  <a:txBody>
                    <a:bodyPr/>
                    <a:lstStyle/>
                    <a:p>
                      <a:pPr marL="0" marR="0" algn="ctr" rtl="1">
                        <a:lnSpc>
                          <a:spcPct val="115000"/>
                        </a:lnSpc>
                        <a:spcBef>
                          <a:spcPts val="0"/>
                        </a:spcBef>
                        <a:spcAft>
                          <a:spcPts val="0"/>
                        </a:spcAft>
                      </a:pPr>
                      <a:r>
                        <a:rPr lang="ar-IQ" sz="2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4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IQ" sz="12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34355"/>
                  </a:ext>
                </a:extLst>
              </a:tr>
            </a:tbl>
          </a:graphicData>
        </a:graphic>
      </p:graphicFrame>
      <p:graphicFrame>
        <p:nvGraphicFramePr>
          <p:cNvPr id="9" name="Table 8">
            <a:extLst>
              <a:ext uri="{FF2B5EF4-FFF2-40B4-BE49-F238E27FC236}">
                <a16:creationId xmlns:a16="http://schemas.microsoft.com/office/drawing/2014/main" id="{D13F6285-C91A-47BE-92F2-77F86F181472}"/>
              </a:ext>
            </a:extLst>
          </p:cNvPr>
          <p:cNvGraphicFramePr>
            <a:graphicFrameLocks noGrp="1"/>
          </p:cNvGraphicFramePr>
          <p:nvPr>
            <p:extLst>
              <p:ext uri="{D42A27DB-BD31-4B8C-83A1-F6EECF244321}">
                <p14:modId xmlns:p14="http://schemas.microsoft.com/office/powerpoint/2010/main" val="176254812"/>
              </p:ext>
            </p:extLst>
          </p:nvPr>
        </p:nvGraphicFramePr>
        <p:xfrm>
          <a:off x="593383" y="4260715"/>
          <a:ext cx="11005227" cy="961576"/>
        </p:xfrm>
        <a:graphic>
          <a:graphicData uri="http://schemas.openxmlformats.org/drawingml/2006/table">
            <a:tbl>
              <a:tblPr rtl="1" firstRow="1" firstCol="1" bandRow="1"/>
              <a:tblGrid>
                <a:gridCol w="11005227">
                  <a:extLst>
                    <a:ext uri="{9D8B030D-6E8A-4147-A177-3AD203B41FA5}">
                      <a16:colId xmlns:a16="http://schemas.microsoft.com/office/drawing/2014/main" val="2645614554"/>
                    </a:ext>
                  </a:extLst>
                </a:gridCol>
              </a:tblGrid>
              <a:tr h="466911">
                <a:tc>
                  <a:txBody>
                    <a:bodyPr/>
                    <a:lstStyle/>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رأي المسؤول </a:t>
                      </a:r>
                      <a:r>
                        <a:rPr lang="ar-IQ"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الأعلى</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876254234"/>
                  </a:ext>
                </a:extLst>
              </a:tr>
              <a:tr h="494665">
                <a:tc>
                  <a:txBody>
                    <a:bodyPr/>
                    <a:lstStyle/>
                    <a:p>
                      <a:pPr marL="0" marR="0" algn="ctr"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693871"/>
                  </a:ext>
                </a:extLst>
              </a:tr>
            </a:tbl>
          </a:graphicData>
        </a:graphic>
      </p:graphicFrame>
      <p:sp>
        <p:nvSpPr>
          <p:cNvPr id="10" name="Rectangle 2">
            <a:extLst>
              <a:ext uri="{FF2B5EF4-FFF2-40B4-BE49-F238E27FC236}">
                <a16:creationId xmlns:a16="http://schemas.microsoft.com/office/drawing/2014/main" id="{C7B6ED70-68A1-4C9F-ACF6-2557149EBE1D}"/>
              </a:ext>
            </a:extLst>
          </p:cNvPr>
          <p:cNvSpPr>
            <a:spLocks noChangeArrowheads="1"/>
          </p:cNvSpPr>
          <p:nvPr/>
        </p:nvSpPr>
        <p:spPr bwMode="auto">
          <a:xfrm>
            <a:off x="1114357" y="470675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34056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4A36D61-CCDB-4817-9FB4-16495D4395A5}"/>
              </a:ext>
            </a:extLst>
          </p:cNvPr>
          <p:cNvGraphicFramePr>
            <a:graphicFrameLocks noGrp="1"/>
          </p:cNvGraphicFramePr>
          <p:nvPr>
            <p:extLst>
              <p:ext uri="{D42A27DB-BD31-4B8C-83A1-F6EECF244321}">
                <p14:modId xmlns:p14="http://schemas.microsoft.com/office/powerpoint/2010/main" val="3367733686"/>
              </p:ext>
            </p:extLst>
          </p:nvPr>
        </p:nvGraphicFramePr>
        <p:xfrm>
          <a:off x="688156" y="1066831"/>
          <a:ext cx="11001080" cy="2362169"/>
        </p:xfrm>
        <a:graphic>
          <a:graphicData uri="http://schemas.openxmlformats.org/drawingml/2006/table">
            <a:tbl>
              <a:tblPr rtl="1" firstRow="1" firstCol="1" bandRow="1"/>
              <a:tblGrid>
                <a:gridCol w="2348161">
                  <a:extLst>
                    <a:ext uri="{9D8B030D-6E8A-4147-A177-3AD203B41FA5}">
                      <a16:colId xmlns:a16="http://schemas.microsoft.com/office/drawing/2014/main" val="2101585358"/>
                    </a:ext>
                  </a:extLst>
                </a:gridCol>
                <a:gridCol w="1367575">
                  <a:extLst>
                    <a:ext uri="{9D8B030D-6E8A-4147-A177-3AD203B41FA5}">
                      <a16:colId xmlns:a16="http://schemas.microsoft.com/office/drawing/2014/main" val="1736696850"/>
                    </a:ext>
                  </a:extLst>
                </a:gridCol>
                <a:gridCol w="1871474">
                  <a:extLst>
                    <a:ext uri="{9D8B030D-6E8A-4147-A177-3AD203B41FA5}">
                      <a16:colId xmlns:a16="http://schemas.microsoft.com/office/drawing/2014/main" val="176518657"/>
                    </a:ext>
                  </a:extLst>
                </a:gridCol>
                <a:gridCol w="1421998">
                  <a:extLst>
                    <a:ext uri="{9D8B030D-6E8A-4147-A177-3AD203B41FA5}">
                      <a16:colId xmlns:a16="http://schemas.microsoft.com/office/drawing/2014/main" val="967660263"/>
                    </a:ext>
                  </a:extLst>
                </a:gridCol>
                <a:gridCol w="2271568">
                  <a:extLst>
                    <a:ext uri="{9D8B030D-6E8A-4147-A177-3AD203B41FA5}">
                      <a16:colId xmlns:a16="http://schemas.microsoft.com/office/drawing/2014/main" val="898747046"/>
                    </a:ext>
                  </a:extLst>
                </a:gridCol>
                <a:gridCol w="1720304">
                  <a:extLst>
                    <a:ext uri="{9D8B030D-6E8A-4147-A177-3AD203B41FA5}">
                      <a16:colId xmlns:a16="http://schemas.microsoft.com/office/drawing/2014/main" val="2205399835"/>
                    </a:ext>
                  </a:extLst>
                </a:gridCol>
              </a:tblGrid>
              <a:tr h="535560">
                <a:tc gridSpan="6">
                  <a:txBody>
                    <a:bodyPr/>
                    <a:lstStyle/>
                    <a:p>
                      <a:pPr marL="0" marR="0" algn="ctr" rtl="1">
                        <a:lnSpc>
                          <a:spcPct val="115000"/>
                        </a:lnSpc>
                        <a:spcBef>
                          <a:spcPts val="0"/>
                        </a:spcBef>
                        <a:spcAft>
                          <a:spcPts val="0"/>
                        </a:spcAft>
                      </a:pPr>
                      <a:r>
                        <a:rPr lang="ar-IQ"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مقدار التحسن الذي طرا منذ أخر تقييم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72371569"/>
                  </a:ext>
                </a:extLst>
              </a:tr>
              <a:tr h="556181">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جيد جدا</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جيد</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متوسط</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442753"/>
                  </a:ext>
                </a:extLst>
              </a:tr>
              <a:tr h="447277">
                <a:tc gridSpan="6">
                  <a:txBody>
                    <a:bodyPr/>
                    <a:lstStyle/>
                    <a:p>
                      <a:pPr marL="0" marR="0" algn="ctr" rtl="1">
                        <a:lnSpc>
                          <a:spcPct val="115000"/>
                        </a:lnSpc>
                        <a:spcBef>
                          <a:spcPts val="0"/>
                        </a:spcBef>
                        <a:spcAft>
                          <a:spcPts val="0"/>
                        </a:spcAft>
                      </a:pPr>
                      <a:r>
                        <a:rPr lang="ar-IQ"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التوصيات العامة لتطوير القدرات والمهارات العلمية للتدريسي</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581960"/>
                  </a:ext>
                </a:extLst>
              </a:tr>
              <a:tr h="333375">
                <a:tc gridSpan="6">
                  <a:txBody>
                    <a:bodyPr/>
                    <a:lstStyle/>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0268148"/>
                  </a:ext>
                </a:extLst>
              </a:tr>
            </a:tbl>
          </a:graphicData>
        </a:graphic>
      </p:graphicFrame>
      <p:sp>
        <p:nvSpPr>
          <p:cNvPr id="3" name="Rectangle 6">
            <a:extLst>
              <a:ext uri="{FF2B5EF4-FFF2-40B4-BE49-F238E27FC236}">
                <a16:creationId xmlns:a16="http://schemas.microsoft.com/office/drawing/2014/main" id="{D5530722-07BD-43F3-AB38-D9B7DD5A1430}"/>
              </a:ext>
            </a:extLst>
          </p:cNvPr>
          <p:cNvSpPr>
            <a:spLocks noChangeArrowheads="1"/>
          </p:cNvSpPr>
          <p:nvPr/>
        </p:nvSpPr>
        <p:spPr bwMode="auto">
          <a:xfrm>
            <a:off x="9920402" y="4198511"/>
            <a:ext cx="2854325"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ar-IQ"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التوقيـــــــــــــــــــــــــع</a:t>
            </a:r>
            <a:r>
              <a:rPr kumimoji="0" lang="en-US"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ts val="800"/>
              </a:spcAft>
              <a:buClrTx/>
              <a:buSzTx/>
              <a:buFontTx/>
              <a:buNone/>
              <a:tabLst/>
            </a:pPr>
            <a:r>
              <a:rPr kumimoji="0" lang="ar-IQ"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اسم المسؤول المباشر</a:t>
            </a:r>
            <a:r>
              <a:rPr kumimoji="0" lang="en-US"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rPr>
              <a:t> :</a:t>
            </a:r>
          </a:p>
          <a:p>
            <a:pPr marL="0" marR="0" lvl="0" indent="0" algn="l" defTabSz="914400" rtl="0" eaLnBrk="0" fontAlgn="base" latinLnBrk="0" hangingPunct="0">
              <a:lnSpc>
                <a:spcPct val="100000"/>
              </a:lnSpc>
              <a:spcBef>
                <a:spcPct val="0"/>
              </a:spcBef>
              <a:spcAft>
                <a:spcPts val="800"/>
              </a:spcAft>
              <a:buClrTx/>
              <a:buSzTx/>
              <a:buFontTx/>
              <a:buNone/>
              <a:tabLst/>
            </a:pPr>
            <a:r>
              <a:rPr kumimoji="0" lang="ar-IQ"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التاريــــــــــــــــــــــــــــخ</a:t>
            </a:r>
            <a:r>
              <a:rPr kumimoji="0" lang="en-US"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7">
            <a:extLst>
              <a:ext uri="{FF2B5EF4-FFF2-40B4-BE49-F238E27FC236}">
                <a16:creationId xmlns:a16="http://schemas.microsoft.com/office/drawing/2014/main" id="{5E24A79D-2EAB-4A71-B532-E8CE17E7E7B2}"/>
              </a:ext>
            </a:extLst>
          </p:cNvPr>
          <p:cNvSpPr>
            <a:spLocks noChangeArrowheads="1"/>
          </p:cNvSpPr>
          <p:nvPr/>
        </p:nvSpPr>
        <p:spPr bwMode="auto">
          <a:xfrm>
            <a:off x="3700299" y="4198511"/>
            <a:ext cx="2828926" cy="982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ar-IQ"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التوقيـــــــــــــــــــــــــع</a:t>
            </a:r>
            <a:r>
              <a:rPr kumimoji="0" lang="en-US"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ts val="800"/>
              </a:spcAft>
              <a:buClrTx/>
              <a:buSzTx/>
              <a:buFontTx/>
              <a:buNone/>
              <a:tabLst/>
            </a:pPr>
            <a:r>
              <a:rPr kumimoji="0" lang="ar-IQ"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اسم المسؤول الاعلى</a:t>
            </a:r>
            <a:r>
              <a:rPr kumimoji="0" lang="en-US"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rPr>
              <a:t> :</a:t>
            </a:r>
          </a:p>
          <a:p>
            <a:pPr marL="0" marR="0" lvl="0" indent="0" algn="l" defTabSz="914400" rtl="0" eaLnBrk="0" fontAlgn="base" latinLnBrk="0" hangingPunct="0">
              <a:lnSpc>
                <a:spcPct val="100000"/>
              </a:lnSpc>
              <a:spcBef>
                <a:spcPct val="0"/>
              </a:spcBef>
              <a:spcAft>
                <a:spcPts val="800"/>
              </a:spcAft>
              <a:buClrTx/>
              <a:buSzTx/>
              <a:buFontTx/>
              <a:buNone/>
              <a:tabLst/>
            </a:pPr>
            <a:r>
              <a:rPr kumimoji="0" lang="ar-IQ"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التاريـــــــــــــــــــــــــخ</a:t>
            </a:r>
            <a:r>
              <a:rPr kumimoji="0" lang="en-US"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 :</a:t>
            </a:r>
            <a:endParaRPr kumimoji="0" lang="en-US" altLang="en-US" sz="11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7C6B2509-E2DC-4F08-A5D1-CC221C3EDE09}"/>
              </a:ext>
            </a:extLst>
          </p:cNvPr>
          <p:cNvSpPr txBox="1"/>
          <p:nvPr/>
        </p:nvSpPr>
        <p:spPr>
          <a:xfrm>
            <a:off x="-197964" y="5530950"/>
            <a:ext cx="6386660" cy="410882"/>
          </a:xfrm>
          <a:prstGeom prst="rect">
            <a:avLst/>
          </a:prstGeom>
          <a:noFill/>
        </p:spPr>
        <p:txBody>
          <a:bodyPr wrap="square">
            <a:spAutoFit/>
          </a:bodyPr>
          <a:lstStyle/>
          <a:p>
            <a:pPr marL="0" marR="0" algn="ctr" rtl="1">
              <a:lnSpc>
                <a:spcPct val="115000"/>
              </a:lnSpc>
              <a:spcBef>
                <a:spcPts val="0"/>
              </a:spcBef>
              <a:spcAft>
                <a:spcPts val="1000"/>
              </a:spcAft>
            </a:pPr>
            <a:r>
              <a:rPr lang="ar-SA" sz="1800" b="1" dirty="0">
                <a:effectLst/>
                <a:latin typeface="Calibri" panose="020F0502020204030204" pitchFamily="34" charset="0"/>
                <a:ea typeface="Times New Roman" panose="02020603050405020304" pitchFamily="18" charset="0"/>
                <a:cs typeface="Sakkal Majalla" panose="02000000000000000000" pitchFamily="2" charset="-78"/>
              </a:rPr>
              <a:t>مصادقة رئيس الجامعة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49911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050359-1313-43AE-A36E-228700CA9CCE}"/>
              </a:ext>
            </a:extLst>
          </p:cNvPr>
          <p:cNvSpPr txBox="1"/>
          <p:nvPr/>
        </p:nvSpPr>
        <p:spPr>
          <a:xfrm>
            <a:off x="593888" y="1767006"/>
            <a:ext cx="11217897" cy="3323987"/>
          </a:xfrm>
          <a:prstGeom prst="rect">
            <a:avLst/>
          </a:prstGeom>
          <a:noFill/>
        </p:spPr>
        <p:txBody>
          <a:bodyPr wrap="square">
            <a:spAutoFit/>
          </a:bodyPr>
          <a:lstStyle/>
          <a:p>
            <a:pPr marL="0" marR="0" algn="r" rtl="1">
              <a:spcBef>
                <a:spcPts val="0"/>
              </a:spcBef>
              <a:spcAft>
                <a:spcPts val="0"/>
              </a:spcAft>
            </a:pPr>
            <a:r>
              <a:rPr lang="ar-SA" sz="2400" b="1" dirty="0">
                <a:effectLst/>
                <a:latin typeface="Calibri" panose="020F0502020204030204" pitchFamily="34" charset="0"/>
                <a:ea typeface="Times New Roman" panose="02020603050405020304" pitchFamily="18" charset="0"/>
                <a:cs typeface="Arial" panose="020B0604020202020204" pitchFamily="34" charset="0"/>
              </a:rPr>
              <a:t>ملاحظة1 :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spcBef>
                <a:spcPts val="0"/>
              </a:spcBef>
              <a:spcAft>
                <a:spcPts val="0"/>
              </a:spcAft>
              <a:buFont typeface="Arial" panose="020B0604020202020204" pitchFamily="34" charset="0"/>
              <a:buChar char="-"/>
            </a:pPr>
            <a:r>
              <a:rPr lang="ar-SA" sz="2400" b="1" dirty="0">
                <a:effectLst/>
                <a:latin typeface="Calibri" panose="020F0502020204030204" pitchFamily="34" charset="0"/>
                <a:ea typeface="Times New Roman" panose="02020603050405020304" pitchFamily="18" charset="0"/>
                <a:cs typeface="Arial" panose="020B0604020202020204" pitchFamily="34" charset="0"/>
              </a:rPr>
              <a:t>يتم فتح سجل في كل قسم علمي يتم فيه  تدوين النشاطات الواردة في استمارة تقييم الاداء لكل تدريسي منذ بداية العام الدراسي تدرج فيه كافة النشاطات والوثائق التي المطلوبة ويتم الاستعانة بهذا السجل من قبل رئيس القسم عند اجراء عملية التقييم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Arial" panose="020B0604020202020204" pitchFamily="34" charset="0"/>
              <a:buChar char="-"/>
            </a:pPr>
            <a:r>
              <a:rPr lang="ar-SA" sz="2400" b="1" dirty="0">
                <a:effectLst/>
                <a:latin typeface="Calibri" panose="020F0502020204030204" pitchFamily="34" charset="0"/>
                <a:ea typeface="Times New Roman" panose="02020603050405020304" pitchFamily="18" charset="0"/>
                <a:cs typeface="Arial" panose="020B0604020202020204" pitchFamily="34" charset="0"/>
              </a:rPr>
              <a:t>في  حالة استبدال عضو في اللجان باخر يتم احتساب الدرجة للذي انجز المهمة</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Arial" panose="020B0604020202020204" pitchFamily="34" charset="0"/>
              <a:buChar char="-"/>
            </a:pPr>
            <a:r>
              <a:rPr lang="ar-SA" sz="2400" b="1" dirty="0">
                <a:effectLst/>
                <a:latin typeface="Calibri" panose="020F0502020204030204" pitchFamily="34" charset="0"/>
                <a:ea typeface="Times New Roman" panose="02020603050405020304" pitchFamily="18" charset="0"/>
                <a:cs typeface="Arial" panose="020B0604020202020204" pitchFamily="34" charset="0"/>
              </a:rPr>
              <a:t>في حالة أي تكليف دائمي ( عام دراسي ) لعضو هيئة التدريس بمهام ما في القسم العلمي وقد تم استبداله باخر  تحتسب الدرجة لمن كلف بتلك المهام لمدة تزيد عن ستة اشهر فعلية .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Arial" panose="020B0604020202020204" pitchFamily="34" charset="0"/>
              <a:buChar char="-"/>
            </a:pPr>
            <a:r>
              <a:rPr lang="ar-SA" sz="2400" b="1" dirty="0">
                <a:effectLst/>
                <a:latin typeface="Calibri" panose="020F0502020204030204" pitchFamily="34" charset="0"/>
                <a:ea typeface="Times New Roman" panose="02020603050405020304" pitchFamily="18" charset="0"/>
                <a:cs typeface="Arial" panose="020B0604020202020204" pitchFamily="34" charset="0"/>
              </a:rPr>
              <a:t>التوقيع على التعهد الخطي التي تؤكد صحة المعلومات والبيانات والوثائق التي تقدم من قبل التدريسي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rtl="1">
              <a:spcBef>
                <a:spcPts val="0"/>
              </a:spcBef>
              <a:spcAft>
                <a:spcPts val="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59571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02133F-B752-486F-969E-B5954C3A842A}"/>
              </a:ext>
            </a:extLst>
          </p:cNvPr>
          <p:cNvSpPr txBox="1"/>
          <p:nvPr/>
        </p:nvSpPr>
        <p:spPr>
          <a:xfrm>
            <a:off x="9096866" y="113121"/>
            <a:ext cx="3874416" cy="995144"/>
          </a:xfrm>
          <a:prstGeom prst="rect">
            <a:avLst/>
          </a:prstGeom>
          <a:noFill/>
        </p:spPr>
        <p:txBody>
          <a:bodyPr wrap="square" rtlCol="0">
            <a:spAutoFit/>
          </a:bodyPr>
          <a:lstStyle/>
          <a:p>
            <a:pPr marL="0" marR="0" algn="ctr" rtl="1">
              <a:spcAft>
                <a:spcPts val="100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وزارة التعليم العالي والبحث العلمي</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spcAft>
                <a:spcPts val="100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جهاز الإشراف والتقويم العلمي</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algn="ctr"/>
            <a:r>
              <a:rPr lang="ar-IQ" sz="1400" b="1" dirty="0">
                <a:effectLst/>
                <a:latin typeface="Calibri" panose="020F0502020204030204" pitchFamily="34" charset="0"/>
                <a:ea typeface="Times New Roman" panose="02020603050405020304" pitchFamily="18" charset="0"/>
                <a:cs typeface="Arial" panose="020B0604020202020204" pitchFamily="34" charset="0"/>
              </a:rPr>
              <a:t>قسم تقويم الأداء</a:t>
            </a:r>
            <a:endParaRPr lang="en-US" sz="1400" dirty="0"/>
          </a:p>
        </p:txBody>
      </p:sp>
      <p:sp>
        <p:nvSpPr>
          <p:cNvPr id="3" name="TextBox 2">
            <a:extLst>
              <a:ext uri="{FF2B5EF4-FFF2-40B4-BE49-F238E27FC236}">
                <a16:creationId xmlns:a16="http://schemas.microsoft.com/office/drawing/2014/main" id="{731106A4-EF21-41AA-98D1-0ADCE9E19BF5}"/>
              </a:ext>
            </a:extLst>
          </p:cNvPr>
          <p:cNvSpPr txBox="1"/>
          <p:nvPr/>
        </p:nvSpPr>
        <p:spPr>
          <a:xfrm>
            <a:off x="1577419" y="0"/>
            <a:ext cx="1517716" cy="745332"/>
          </a:xfrm>
          <a:prstGeom prst="rect">
            <a:avLst/>
          </a:prstGeom>
          <a:noFill/>
        </p:spPr>
        <p:txBody>
          <a:bodyPr wrap="square" rtlCol="0">
            <a:spAutoFit/>
          </a:bodyPr>
          <a:lstStyle/>
          <a:p>
            <a:pPr marL="0" marR="0" algn="ctr" rtl="1">
              <a:lnSpc>
                <a:spcPct val="115000"/>
              </a:lnSpc>
              <a:spcBef>
                <a:spcPts val="0"/>
              </a:spcBef>
              <a:spcAft>
                <a:spcPts val="100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رقم الاستمارة: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algn="ctr"/>
            <a:r>
              <a:rPr lang="ar-IQ" sz="1400" b="1" dirty="0">
                <a:effectLst/>
                <a:latin typeface="Calibri" panose="020F0502020204030204" pitchFamily="34" charset="0"/>
                <a:ea typeface="Times New Roman" panose="02020603050405020304" pitchFamily="18" charset="0"/>
                <a:cs typeface="Arial" panose="020B0604020202020204" pitchFamily="34" charset="0"/>
              </a:rPr>
              <a:t>ترميز الاستمارة</a:t>
            </a:r>
            <a:r>
              <a:rPr lang="ar-IQ" sz="1800" b="1" dirty="0">
                <a:effectLst/>
                <a:latin typeface="Calibri" panose="020F0502020204030204" pitchFamily="34" charset="0"/>
                <a:ea typeface="Times New Roman" panose="02020603050405020304" pitchFamily="18" charset="0"/>
                <a:cs typeface="Arial" panose="020B0604020202020204" pitchFamily="34" charset="0"/>
              </a:rPr>
              <a:t>:</a:t>
            </a:r>
            <a:endParaRPr lang="en-US" dirty="0"/>
          </a:p>
        </p:txBody>
      </p:sp>
      <p:pic>
        <p:nvPicPr>
          <p:cNvPr id="5" name="Picture 4">
            <a:extLst>
              <a:ext uri="{FF2B5EF4-FFF2-40B4-BE49-F238E27FC236}">
                <a16:creationId xmlns:a16="http://schemas.microsoft.com/office/drawing/2014/main" id="{66662A34-5405-4E24-8385-1E49C0C4F2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680" y="1108265"/>
            <a:ext cx="9935852" cy="746825"/>
          </a:xfrm>
          <a:prstGeom prst="rect">
            <a:avLst/>
          </a:prstGeom>
        </p:spPr>
      </p:pic>
      <p:sp>
        <p:nvSpPr>
          <p:cNvPr id="7" name="TextBox 6">
            <a:extLst>
              <a:ext uri="{FF2B5EF4-FFF2-40B4-BE49-F238E27FC236}">
                <a16:creationId xmlns:a16="http://schemas.microsoft.com/office/drawing/2014/main" id="{CFF6E901-C43B-4244-B64D-8D88AD87E1EE}"/>
              </a:ext>
            </a:extLst>
          </p:cNvPr>
          <p:cNvSpPr txBox="1"/>
          <p:nvPr/>
        </p:nvSpPr>
        <p:spPr>
          <a:xfrm>
            <a:off x="-146116" y="2048992"/>
            <a:ext cx="11265031" cy="846386"/>
          </a:xfrm>
          <a:prstGeom prst="rect">
            <a:avLst/>
          </a:prstGeom>
          <a:noFill/>
        </p:spPr>
        <p:txBody>
          <a:bodyPr wrap="square">
            <a:spAutoFit/>
          </a:bodyPr>
          <a:lstStyle/>
          <a:p>
            <a:pPr marL="210820" marR="0" algn="r" rtl="1">
              <a:spcBef>
                <a:spcPts val="0"/>
              </a:spcBef>
              <a:spcAft>
                <a:spcPts val="0"/>
              </a:spcAft>
            </a:pPr>
            <a:r>
              <a:rPr lang="ar-SA" sz="1400" b="1" u="sng" dirty="0">
                <a:effectLst/>
                <a:latin typeface="Calibri" panose="020F0502020204030204" pitchFamily="34" charset="0"/>
                <a:ea typeface="Times New Roman" panose="02020603050405020304" pitchFamily="18" charset="0"/>
                <a:cs typeface="Arial" panose="020B0604020202020204" pitchFamily="34" charset="0"/>
              </a:rPr>
              <a:t>البيانات الرئيسة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210820" marR="0" algn="r" rtl="1">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210820" marR="0" algn="r" rtl="1">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الجامعة: </a:t>
            </a:r>
            <a:r>
              <a:rPr lang="ar-SA" sz="1400" dirty="0">
                <a:effectLst/>
                <a:latin typeface="Calibri" panose="020F0502020204030204" pitchFamily="34" charset="0"/>
                <a:ea typeface="Times New Roman" panose="02020603050405020304" pitchFamily="18" charset="0"/>
                <a:cs typeface="Arial" panose="020B0604020202020204" pitchFamily="34" charset="0"/>
              </a:rPr>
              <a:t>ـــــــــــــــــــــــــــــــــــــ     الكلية : ـــــــــــــــــــــــــــ القسم /الفرع :ـــــــــــــــــــــــــــــــــــــ</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spcBef>
                <a:spcPts val="0"/>
              </a:spcBef>
              <a:spcAft>
                <a:spcPts val="0"/>
              </a:spcAft>
            </a:pPr>
            <a:r>
              <a:rPr lang="ar-SA" sz="7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8" name="Table 7">
            <a:extLst>
              <a:ext uri="{FF2B5EF4-FFF2-40B4-BE49-F238E27FC236}">
                <a16:creationId xmlns:a16="http://schemas.microsoft.com/office/drawing/2014/main" id="{A4F8DC0C-F31B-405F-A768-35D35E1275FF}"/>
              </a:ext>
            </a:extLst>
          </p:cNvPr>
          <p:cNvGraphicFramePr>
            <a:graphicFrameLocks noGrp="1"/>
          </p:cNvGraphicFramePr>
          <p:nvPr>
            <p:extLst>
              <p:ext uri="{D42A27DB-BD31-4B8C-83A1-F6EECF244321}">
                <p14:modId xmlns:p14="http://schemas.microsoft.com/office/powerpoint/2010/main" val="2371710171"/>
              </p:ext>
            </p:extLst>
          </p:nvPr>
        </p:nvGraphicFramePr>
        <p:xfrm>
          <a:off x="194820" y="2966731"/>
          <a:ext cx="11802360" cy="3527511"/>
        </p:xfrm>
        <a:graphic>
          <a:graphicData uri="http://schemas.openxmlformats.org/drawingml/2006/table">
            <a:tbl>
              <a:tblPr rtl="1" firstRow="1" firstCol="1" bandRow="1"/>
              <a:tblGrid>
                <a:gridCol w="2409502">
                  <a:extLst>
                    <a:ext uri="{9D8B030D-6E8A-4147-A177-3AD203B41FA5}">
                      <a16:colId xmlns:a16="http://schemas.microsoft.com/office/drawing/2014/main" val="657689727"/>
                    </a:ext>
                  </a:extLst>
                </a:gridCol>
                <a:gridCol w="1013893">
                  <a:extLst>
                    <a:ext uri="{9D8B030D-6E8A-4147-A177-3AD203B41FA5}">
                      <a16:colId xmlns:a16="http://schemas.microsoft.com/office/drawing/2014/main" val="1878364985"/>
                    </a:ext>
                  </a:extLst>
                </a:gridCol>
                <a:gridCol w="220620">
                  <a:extLst>
                    <a:ext uri="{9D8B030D-6E8A-4147-A177-3AD203B41FA5}">
                      <a16:colId xmlns:a16="http://schemas.microsoft.com/office/drawing/2014/main" val="30647190"/>
                    </a:ext>
                  </a:extLst>
                </a:gridCol>
                <a:gridCol w="282669">
                  <a:extLst>
                    <a:ext uri="{9D8B030D-6E8A-4147-A177-3AD203B41FA5}">
                      <a16:colId xmlns:a16="http://schemas.microsoft.com/office/drawing/2014/main" val="1061269857"/>
                    </a:ext>
                  </a:extLst>
                </a:gridCol>
                <a:gridCol w="2252043">
                  <a:extLst>
                    <a:ext uri="{9D8B030D-6E8A-4147-A177-3AD203B41FA5}">
                      <a16:colId xmlns:a16="http://schemas.microsoft.com/office/drawing/2014/main" val="2361949307"/>
                    </a:ext>
                  </a:extLst>
                </a:gridCol>
                <a:gridCol w="2368602">
                  <a:extLst>
                    <a:ext uri="{9D8B030D-6E8A-4147-A177-3AD203B41FA5}">
                      <a16:colId xmlns:a16="http://schemas.microsoft.com/office/drawing/2014/main" val="1647055060"/>
                    </a:ext>
                  </a:extLst>
                </a:gridCol>
                <a:gridCol w="212975">
                  <a:extLst>
                    <a:ext uri="{9D8B030D-6E8A-4147-A177-3AD203B41FA5}">
                      <a16:colId xmlns:a16="http://schemas.microsoft.com/office/drawing/2014/main" val="2973040879"/>
                    </a:ext>
                  </a:extLst>
                </a:gridCol>
                <a:gridCol w="3042056">
                  <a:extLst>
                    <a:ext uri="{9D8B030D-6E8A-4147-A177-3AD203B41FA5}">
                      <a16:colId xmlns:a16="http://schemas.microsoft.com/office/drawing/2014/main" val="3850492675"/>
                    </a:ext>
                  </a:extLst>
                </a:gridCol>
              </a:tblGrid>
              <a:tr h="365719">
                <a:tc>
                  <a:txBody>
                    <a:bodyPr/>
                    <a:lstStyle/>
                    <a:p>
                      <a:pPr marL="210820" marR="0" algn="ctr" rtl="1">
                        <a:lnSpc>
                          <a:spcPct val="115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الاسم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اسم الاب</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اسم الجد</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gridSpan="2">
                  <a:txBody>
                    <a:bodyPr/>
                    <a:lstStyle/>
                    <a:p>
                      <a:pPr marL="210820" marR="0" algn="ctr" rtl="1">
                        <a:lnSpc>
                          <a:spcPct val="115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اسم جد الاب</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اللقب</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86992786"/>
                  </a:ext>
                </a:extLst>
              </a:tr>
              <a:tr h="257998">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tcPr>
                </a:tc>
                <a:tc gridSpan="2">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471311"/>
                  </a:ext>
                </a:extLst>
              </a:tr>
              <a:tr h="257998">
                <a:tc>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rtl="1">
                        <a:lnSpc>
                          <a:spcPct val="115000"/>
                        </a:lnSpc>
                      </a:pPr>
                      <a:endParaRPr lang="en-US" sz="16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lnL w="12700" cmpd="sng">
                      <a:noFill/>
                      <a:prstDash val="solid"/>
                    </a:lnL>
                  </a:tcPr>
                </a:tc>
                <a:tc gridSpan="2">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850945"/>
                  </a:ext>
                </a:extLst>
              </a:tr>
              <a:tr h="256757">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اسم الام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4">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اسم والد الام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lnT w="19050" cap="flat" cmpd="sng" algn="ctr">
                      <a:solidFill>
                        <a:srgbClr val="000000"/>
                      </a:solidFill>
                      <a:prstDash val="solid"/>
                      <a:round/>
                      <a:headEnd type="none" w="med" len="med"/>
                      <a:tailEnd type="none" w="med" len="med"/>
                    </a:lnT>
                  </a:tcPr>
                </a:tc>
                <a:tc hMerge="1">
                  <a:txBody>
                    <a:bodyPr/>
                    <a:lstStyle/>
                    <a:p>
                      <a:endParaRPr lang="en-US"/>
                    </a:p>
                  </a:txBody>
                  <a:tcPr>
                    <a:lnL w="12700" cap="flat" cmpd="sng" algn="ctr">
                      <a:solidFill>
                        <a:srgbClr val="000000"/>
                      </a:solidFill>
                      <a:prstDash val="solid"/>
                      <a:round/>
                      <a:headEnd type="none" w="med" len="med"/>
                      <a:tailEnd type="none" w="med" len="med"/>
                    </a:lnL>
                  </a:tcPr>
                </a:tc>
                <a:tc gridSpan="3">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اسم جد الام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6556129"/>
                  </a:ext>
                </a:extLst>
              </a:tr>
              <a:tr h="257998">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4">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gridSpan="3">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32520170"/>
                  </a:ext>
                </a:extLst>
              </a:tr>
              <a:tr h="257998">
                <a:tc>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B w="19050" cap="flat" cmpd="sng" algn="ctr">
                      <a:solidFill>
                        <a:srgbClr val="000000"/>
                      </a:solidFill>
                      <a:prstDash val="solid"/>
                      <a:round/>
                      <a:headEnd type="none" w="med" len="med"/>
                      <a:tailEnd type="none" w="med" len="med"/>
                    </a:lnB>
                  </a:tcPr>
                </a:tc>
                <a:tc>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701656437"/>
                  </a:ext>
                </a:extLst>
              </a:tr>
              <a:tr h="256757">
                <a:tc gridSpan="5">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رقم الجنسية او البطاقة الموحدة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السجل</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الصحيفة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extLst>
                  <a:ext uri="{0D108BD9-81ED-4DB2-BD59-A6C34878D82A}">
                    <a16:rowId xmlns:a16="http://schemas.microsoft.com/office/drawing/2014/main" val="659697441"/>
                  </a:ext>
                </a:extLst>
              </a:tr>
              <a:tr h="257998">
                <a:tc gridSpan="5">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54182965"/>
                  </a:ext>
                </a:extLst>
              </a:tr>
              <a:tr h="256757">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سنة الإصدار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شهر الإصدار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gridSpan="3">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يوم الإصدار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545800"/>
                  </a:ext>
                </a:extLst>
              </a:tr>
              <a:tr h="257998">
                <a:tc gridSpan="2">
                  <a:txBody>
                    <a:bodyPr/>
                    <a:lstStyle/>
                    <a:p>
                      <a:pPr marL="210820" marR="0" algn="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gridSpan="3">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200170"/>
                  </a:ext>
                </a:extLst>
              </a:tr>
              <a:tr h="257998">
                <a:tc gridSpan="2">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B w="19050" cap="flat" cmpd="sng" algn="ctr">
                      <a:solidFill>
                        <a:srgbClr val="000000"/>
                      </a:solidFill>
                      <a:prstDash val="solid"/>
                      <a:round/>
                      <a:headEnd type="none" w="med" len="med"/>
                      <a:tailEnd type="none" w="med" len="med"/>
                    </a:lnB>
                  </a:tcPr>
                </a:tc>
                <a:tc>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80081914"/>
                  </a:ext>
                </a:extLst>
              </a:tr>
              <a:tr h="256757">
                <a:tc gridSpan="8">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القسم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5935609"/>
                  </a:ext>
                </a:extLst>
              </a:tr>
              <a:tr h="257998">
                <a:tc gridSpan="8">
                  <a:txBody>
                    <a:bodyPr/>
                    <a:lstStyle/>
                    <a:p>
                      <a:pPr marL="210820" marR="0" algn="ctr" rtl="1">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905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80811095"/>
                  </a:ext>
                </a:extLst>
              </a:tr>
            </a:tbl>
          </a:graphicData>
        </a:graphic>
      </p:graphicFrame>
    </p:spTree>
    <p:extLst>
      <p:ext uri="{BB962C8B-B14F-4D97-AF65-F5344CB8AC3E}">
        <p14:creationId xmlns:p14="http://schemas.microsoft.com/office/powerpoint/2010/main" val="2027667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DE4004-3AA2-478D-9859-B80E274FC79A}"/>
              </a:ext>
            </a:extLst>
          </p:cNvPr>
          <p:cNvSpPr txBox="1"/>
          <p:nvPr/>
        </p:nvSpPr>
        <p:spPr>
          <a:xfrm>
            <a:off x="279662" y="587612"/>
            <a:ext cx="11632676" cy="923330"/>
          </a:xfrm>
          <a:prstGeom prst="rect">
            <a:avLst/>
          </a:prstGeom>
          <a:noFill/>
        </p:spPr>
        <p:txBody>
          <a:bodyPr wrap="square">
            <a:spAutoFit/>
          </a:bodyPr>
          <a:lstStyle/>
          <a:p>
            <a:pPr marL="0" marR="0" algn="r" rtl="1">
              <a:spcBef>
                <a:spcPts val="0"/>
              </a:spcBef>
              <a:spcAft>
                <a:spcPts val="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ملاحظة 2:</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spcBef>
                <a:spcPts val="0"/>
              </a:spcBef>
              <a:spcAft>
                <a:spcPts val="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اشارة الى كتاب الجامعة التكنولوجية ذي العدد ج/أ/ 126بتاريخ 22/2/2022عدم تجاوز الدرجة فيها(70%) في حال لم يتم نشر بحث او بحثين ضمن مستوعبات سكوباس وكما مؤشر بالجدول ادناه:</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04464EE3-0D76-4727-9C60-A2DB8231DE18}"/>
              </a:ext>
            </a:extLst>
          </p:cNvPr>
          <p:cNvGraphicFramePr>
            <a:graphicFrameLocks noGrp="1"/>
          </p:cNvGraphicFramePr>
          <p:nvPr>
            <p:extLst>
              <p:ext uri="{D42A27DB-BD31-4B8C-83A1-F6EECF244321}">
                <p14:modId xmlns:p14="http://schemas.microsoft.com/office/powerpoint/2010/main" val="145169291"/>
              </p:ext>
            </p:extLst>
          </p:nvPr>
        </p:nvGraphicFramePr>
        <p:xfrm>
          <a:off x="142974" y="1781666"/>
          <a:ext cx="11906052" cy="4361574"/>
        </p:xfrm>
        <a:graphic>
          <a:graphicData uri="http://schemas.openxmlformats.org/drawingml/2006/table">
            <a:tbl>
              <a:tblPr rtl="1" firstRow="1" firstCol="1" bandRow="1"/>
              <a:tblGrid>
                <a:gridCol w="5918081">
                  <a:extLst>
                    <a:ext uri="{9D8B030D-6E8A-4147-A177-3AD203B41FA5}">
                      <a16:colId xmlns:a16="http://schemas.microsoft.com/office/drawing/2014/main" val="791500664"/>
                    </a:ext>
                  </a:extLst>
                </a:gridCol>
                <a:gridCol w="5987971">
                  <a:extLst>
                    <a:ext uri="{9D8B030D-6E8A-4147-A177-3AD203B41FA5}">
                      <a16:colId xmlns:a16="http://schemas.microsoft.com/office/drawing/2014/main" val="3626794367"/>
                    </a:ext>
                  </a:extLst>
                </a:gridCol>
              </a:tblGrid>
              <a:tr h="707425">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الاستمارات المشمول</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ة بعدم تجاوز الدرجة فيها (70%) في حال لم يتم نشر بحث واحد على الاقل ضمن سكوباس</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rtl="1">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الاستمارات المشمولة بعدم تجاوز الدرجة فيها (70%) في حال لم يتم نشر بحثين على الاقل ضمن سكوباس</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63580914"/>
                  </a:ext>
                </a:extLst>
              </a:tr>
              <a:tr h="353712">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مساعدي رؤساء الجامعات وعمداء الكليات والمعاهد</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تقييم اداء مدراء المراكز والوحدات البحثية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20879"/>
                  </a:ext>
                </a:extLst>
              </a:tr>
              <a:tr h="707425">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معاوني العنداء ورؤساء الاقسام العلمية والادارية ومقرري الاقسام والفروع ومسؤولي الشعب والوحدات</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الباحث التدريسي في المراكز البحثية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272914"/>
                  </a:ext>
                </a:extLst>
              </a:tr>
              <a:tr h="353712">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تقييم اداء اعضاء الهيئة التدريسية المتفرغين جزئيا للعام الدراسي</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تقييم اداء المتفرغ الجزئي بالمركز البحثي</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2329548"/>
                  </a:ext>
                </a:extLst>
              </a:tr>
              <a:tr h="353712">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تقييم اداء اعضاء الهيئة التدريسية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809870"/>
                  </a:ext>
                </a:extLst>
              </a:tr>
              <a:tr h="353712">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تقييم اداء مدراء المراكز الخدمية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331278"/>
                  </a:ext>
                </a:extLst>
              </a:tr>
              <a:tr h="353712">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الباحث التدريسي في المراكز الخدمية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8199638"/>
                  </a:ext>
                </a:extLst>
              </a:tr>
              <a:tr h="353712">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تقييم اداء الباحث التدريسي المتفرغ لاغراض البحث العلمي داخل وخارج العراق</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621566"/>
                  </a:ext>
                </a:extLst>
              </a:tr>
              <a:tr h="629524">
                <a:tc>
                  <a:txBody>
                    <a:bodyPr/>
                    <a:lstStyle/>
                    <a:p>
                      <a:pPr marL="0" marR="0" algn="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استمارة تقييم اداء الباحث التدريسي في مركز التدريب والمعامل في الجامعة التكنولوجية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5094882"/>
                  </a:ext>
                </a:extLst>
              </a:tr>
            </a:tbl>
          </a:graphicData>
        </a:graphic>
      </p:graphicFrame>
    </p:spTree>
    <p:extLst>
      <p:ext uri="{BB962C8B-B14F-4D97-AF65-F5344CB8AC3E}">
        <p14:creationId xmlns:p14="http://schemas.microsoft.com/office/powerpoint/2010/main" val="2521061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F35DB6-FEA1-4D5E-B850-7962B37745C8}"/>
              </a:ext>
            </a:extLst>
          </p:cNvPr>
          <p:cNvSpPr txBox="1"/>
          <p:nvPr/>
        </p:nvSpPr>
        <p:spPr>
          <a:xfrm>
            <a:off x="8502977" y="0"/>
            <a:ext cx="5363851" cy="995144"/>
          </a:xfrm>
          <a:prstGeom prst="rect">
            <a:avLst/>
          </a:prstGeom>
          <a:noFill/>
        </p:spPr>
        <p:txBody>
          <a:bodyPr wrap="square" rtlCol="0">
            <a:spAutoFit/>
          </a:bodyPr>
          <a:lstStyle/>
          <a:p>
            <a:pPr marL="210820" marR="0" algn="ctr" rtl="1">
              <a:spcBef>
                <a:spcPts val="0"/>
              </a:spcBef>
              <a:spcAft>
                <a:spcPts val="100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وزارة التعليم العالي والبحث العلمي</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210820" marR="0" algn="ctr" rtl="1">
              <a:spcBef>
                <a:spcPts val="0"/>
              </a:spcBef>
              <a:spcAft>
                <a:spcPts val="100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جهاز الإشراف والتقويم العلمي</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algn="ctr"/>
            <a:r>
              <a:rPr lang="ar-IQ" sz="1400" b="1" dirty="0">
                <a:effectLst/>
                <a:latin typeface="Calibri" panose="020F0502020204030204" pitchFamily="34" charset="0"/>
                <a:ea typeface="Times New Roman" panose="02020603050405020304" pitchFamily="18" charset="0"/>
                <a:cs typeface="Arial" panose="020B0604020202020204" pitchFamily="34" charset="0"/>
              </a:rPr>
              <a:t>قسم تقويم الأداء  </a:t>
            </a:r>
            <a:endParaRPr lang="en-US" sz="1400" dirty="0"/>
          </a:p>
        </p:txBody>
      </p:sp>
      <p:sp>
        <p:nvSpPr>
          <p:cNvPr id="5" name="TextBox 4">
            <a:extLst>
              <a:ext uri="{FF2B5EF4-FFF2-40B4-BE49-F238E27FC236}">
                <a16:creationId xmlns:a16="http://schemas.microsoft.com/office/drawing/2014/main" id="{9E3AD82C-B74A-4298-BCD6-6C9918B323C6}"/>
              </a:ext>
            </a:extLst>
          </p:cNvPr>
          <p:cNvSpPr txBox="1"/>
          <p:nvPr/>
        </p:nvSpPr>
        <p:spPr>
          <a:xfrm>
            <a:off x="725864" y="0"/>
            <a:ext cx="2752627" cy="713016"/>
          </a:xfrm>
          <a:prstGeom prst="rect">
            <a:avLst/>
          </a:prstGeom>
          <a:noFill/>
        </p:spPr>
        <p:txBody>
          <a:bodyPr wrap="square" rtlCol="0">
            <a:spAutoFit/>
          </a:bodyPr>
          <a:lstStyle/>
          <a:p>
            <a:pPr marL="210820" marR="0" algn="ctr" rtl="1">
              <a:spcBef>
                <a:spcPts val="0"/>
              </a:spcBef>
              <a:spcAft>
                <a:spcPts val="100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رقم الاستمارة: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algn="ctr"/>
            <a:r>
              <a:rPr lang="ar-IQ" sz="1400" b="1" dirty="0">
                <a:effectLst/>
                <a:latin typeface="Calibri" panose="020F0502020204030204" pitchFamily="34" charset="0"/>
                <a:ea typeface="Times New Roman" panose="02020603050405020304" pitchFamily="18" charset="0"/>
                <a:cs typeface="Arial" panose="020B0604020202020204" pitchFamily="34" charset="0"/>
              </a:rPr>
              <a:t>       ترميز الاستمارة</a:t>
            </a:r>
            <a:r>
              <a:rPr lang="ar-IQ" sz="1800" b="1" dirty="0">
                <a:effectLst/>
                <a:latin typeface="Calibri" panose="020F0502020204030204" pitchFamily="34" charset="0"/>
                <a:ea typeface="Times New Roman" panose="02020603050405020304" pitchFamily="18" charset="0"/>
                <a:cs typeface="Arial" panose="020B0604020202020204" pitchFamily="34" charset="0"/>
              </a:rPr>
              <a:t>: </a:t>
            </a:r>
            <a:endParaRPr lang="en-US" dirty="0"/>
          </a:p>
        </p:txBody>
      </p:sp>
      <p:sp>
        <p:nvSpPr>
          <p:cNvPr id="6" name="TextBox 5">
            <a:extLst>
              <a:ext uri="{FF2B5EF4-FFF2-40B4-BE49-F238E27FC236}">
                <a16:creationId xmlns:a16="http://schemas.microsoft.com/office/drawing/2014/main" id="{B5E07EA2-E491-4A23-B267-86DB3C6C1C6E}"/>
              </a:ext>
            </a:extLst>
          </p:cNvPr>
          <p:cNvSpPr txBox="1"/>
          <p:nvPr/>
        </p:nvSpPr>
        <p:spPr>
          <a:xfrm>
            <a:off x="1736103" y="808039"/>
            <a:ext cx="8719794" cy="713016"/>
          </a:xfrm>
          <a:prstGeom prst="rect">
            <a:avLst/>
          </a:prstGeom>
          <a:noFill/>
        </p:spPr>
        <p:txBody>
          <a:bodyPr wrap="square" rtlCol="0">
            <a:spAutoFit/>
          </a:bodyPr>
          <a:lstStyle/>
          <a:p>
            <a:pPr marL="0" marR="0" algn="ctr" rtl="1">
              <a:spcBef>
                <a:spcPts val="0"/>
              </a:spcBef>
              <a:spcAft>
                <a:spcPts val="100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استمارة تقييم اداء الباحث التدريسي في المراكز والوحدات البحثية والخدمية المتفرغين جزئياً</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spcBef>
                <a:spcPts val="0"/>
              </a:spcBef>
              <a:spcAft>
                <a:spcPts val="100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للعام الدراسي  2021-2022</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9AC29F04-77D3-4665-AEA3-2A9DB0A4CD0E}"/>
              </a:ext>
            </a:extLst>
          </p:cNvPr>
          <p:cNvSpPr txBox="1"/>
          <p:nvPr/>
        </p:nvSpPr>
        <p:spPr>
          <a:xfrm>
            <a:off x="900259" y="1284386"/>
            <a:ext cx="10284643" cy="640688"/>
          </a:xfrm>
          <a:prstGeom prst="rect">
            <a:avLst/>
          </a:prstGeom>
          <a:noFill/>
        </p:spPr>
        <p:txBody>
          <a:bodyPr wrap="square">
            <a:spAutoFit/>
          </a:bodyPr>
          <a:lstStyle/>
          <a:p>
            <a:pPr marL="21082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البيانات الرئيسة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210820" marR="0" algn="ctr" rtl="1">
              <a:lnSpc>
                <a:spcPct val="115000"/>
              </a:lnSpc>
              <a:spcBef>
                <a:spcPts val="0"/>
              </a:spcBef>
              <a:spcAft>
                <a:spcPts val="0"/>
              </a:spcAft>
            </a:pPr>
            <a:r>
              <a:rPr lang="ar-SA"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الجامعة :ــــــــــــــــــــــــــــــــــــ   الكلية :ــــــــــــــــــــــــــــــــــــــــــــــــــــ   القسم / الفرع :ــــــــــــــــــــــــــــ</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12" name="Table 11">
            <a:extLst>
              <a:ext uri="{FF2B5EF4-FFF2-40B4-BE49-F238E27FC236}">
                <a16:creationId xmlns:a16="http://schemas.microsoft.com/office/drawing/2014/main" id="{8B7A634D-B4AE-4174-9B1B-5DF33135898A}"/>
              </a:ext>
            </a:extLst>
          </p:cNvPr>
          <p:cNvGraphicFramePr>
            <a:graphicFrameLocks noGrp="1"/>
          </p:cNvGraphicFramePr>
          <p:nvPr>
            <p:extLst>
              <p:ext uri="{D42A27DB-BD31-4B8C-83A1-F6EECF244321}">
                <p14:modId xmlns:p14="http://schemas.microsoft.com/office/powerpoint/2010/main" val="3554752889"/>
              </p:ext>
            </p:extLst>
          </p:nvPr>
        </p:nvGraphicFramePr>
        <p:xfrm>
          <a:off x="362431" y="1997402"/>
          <a:ext cx="11642102" cy="581461"/>
        </p:xfrm>
        <a:graphic>
          <a:graphicData uri="http://schemas.openxmlformats.org/drawingml/2006/table">
            <a:tbl>
              <a:tblPr rtl="1" firstRow="1" firstCol="1" bandRow="1">
                <a:tableStyleId>{5C22544A-7EE6-4342-B048-85BDC9FD1C3A}</a:tableStyleId>
              </a:tblPr>
              <a:tblGrid>
                <a:gridCol w="2637710">
                  <a:extLst>
                    <a:ext uri="{9D8B030D-6E8A-4147-A177-3AD203B41FA5}">
                      <a16:colId xmlns:a16="http://schemas.microsoft.com/office/drawing/2014/main" val="4118466135"/>
                    </a:ext>
                  </a:extLst>
                </a:gridCol>
                <a:gridCol w="2021732">
                  <a:extLst>
                    <a:ext uri="{9D8B030D-6E8A-4147-A177-3AD203B41FA5}">
                      <a16:colId xmlns:a16="http://schemas.microsoft.com/office/drawing/2014/main" val="2277462576"/>
                    </a:ext>
                  </a:extLst>
                </a:gridCol>
                <a:gridCol w="2960477">
                  <a:extLst>
                    <a:ext uri="{9D8B030D-6E8A-4147-A177-3AD203B41FA5}">
                      <a16:colId xmlns:a16="http://schemas.microsoft.com/office/drawing/2014/main" val="269651947"/>
                    </a:ext>
                  </a:extLst>
                </a:gridCol>
                <a:gridCol w="2359870">
                  <a:extLst>
                    <a:ext uri="{9D8B030D-6E8A-4147-A177-3AD203B41FA5}">
                      <a16:colId xmlns:a16="http://schemas.microsoft.com/office/drawing/2014/main" val="1923884916"/>
                    </a:ext>
                  </a:extLst>
                </a:gridCol>
                <a:gridCol w="1662313">
                  <a:extLst>
                    <a:ext uri="{9D8B030D-6E8A-4147-A177-3AD203B41FA5}">
                      <a16:colId xmlns:a16="http://schemas.microsoft.com/office/drawing/2014/main" val="1963845401"/>
                    </a:ext>
                  </a:extLst>
                </a:gridCol>
              </a:tblGrid>
              <a:tr h="329265">
                <a:tc>
                  <a:txBody>
                    <a:bodyPr/>
                    <a:lstStyle/>
                    <a:p>
                      <a:pPr marL="210820" marR="0" algn="ctr" rtl="1">
                        <a:lnSpc>
                          <a:spcPct val="115000"/>
                        </a:lnSpc>
                        <a:spcBef>
                          <a:spcPts val="0"/>
                        </a:spcBef>
                        <a:spcAft>
                          <a:spcPts val="0"/>
                        </a:spcAft>
                      </a:pPr>
                      <a:r>
                        <a:rPr lang="ar-SA" sz="2000">
                          <a:solidFill>
                            <a:schemeClr val="tx1"/>
                          </a:solidFill>
                          <a:effectLst/>
                        </a:rPr>
                        <a:t>الاسم</a:t>
                      </a:r>
                      <a:endParaRPr lang="en-US" sz="2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2000">
                          <a:solidFill>
                            <a:schemeClr val="tx1"/>
                          </a:solidFill>
                          <a:effectLst/>
                        </a:rPr>
                        <a:t>اسم الاب</a:t>
                      </a:r>
                      <a:endParaRPr lang="en-US" sz="2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2000" dirty="0">
                          <a:solidFill>
                            <a:schemeClr val="tx1"/>
                          </a:solidFill>
                          <a:effectLst/>
                        </a:rPr>
                        <a:t>اسم الجد</a:t>
                      </a:r>
                      <a:endParaRPr lang="en-US" sz="2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2000">
                          <a:solidFill>
                            <a:schemeClr val="tx1"/>
                          </a:solidFill>
                          <a:effectLst/>
                        </a:rPr>
                        <a:t>اسم جد الاب</a:t>
                      </a:r>
                      <a:endParaRPr lang="en-US" sz="20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2000" dirty="0">
                          <a:solidFill>
                            <a:schemeClr val="tx1"/>
                          </a:solidFill>
                          <a:effectLst/>
                        </a:rPr>
                        <a:t>اللقب</a:t>
                      </a:r>
                      <a:endParaRPr lang="en-US" sz="2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06108879"/>
                  </a:ext>
                </a:extLst>
              </a:tr>
              <a:tr h="252196">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9579064"/>
                  </a:ext>
                </a:extLst>
              </a:tr>
            </a:tbl>
          </a:graphicData>
        </a:graphic>
      </p:graphicFrame>
      <p:graphicFrame>
        <p:nvGraphicFramePr>
          <p:cNvPr id="13" name="Table 12">
            <a:extLst>
              <a:ext uri="{FF2B5EF4-FFF2-40B4-BE49-F238E27FC236}">
                <a16:creationId xmlns:a16="http://schemas.microsoft.com/office/drawing/2014/main" id="{CAA24614-C0DD-4E68-A955-0EBB83B8DC88}"/>
              </a:ext>
            </a:extLst>
          </p:cNvPr>
          <p:cNvGraphicFramePr>
            <a:graphicFrameLocks noGrp="1"/>
          </p:cNvGraphicFramePr>
          <p:nvPr>
            <p:extLst>
              <p:ext uri="{D42A27DB-BD31-4B8C-83A1-F6EECF244321}">
                <p14:modId xmlns:p14="http://schemas.microsoft.com/office/powerpoint/2010/main" val="3249583809"/>
              </p:ext>
            </p:extLst>
          </p:nvPr>
        </p:nvGraphicFramePr>
        <p:xfrm>
          <a:off x="362431" y="2723258"/>
          <a:ext cx="11642102" cy="586285"/>
        </p:xfrm>
        <a:graphic>
          <a:graphicData uri="http://schemas.openxmlformats.org/drawingml/2006/table">
            <a:tbl>
              <a:tblPr rtl="1" firstRow="1" firstCol="1" bandRow="1">
                <a:tableStyleId>{5C22544A-7EE6-4342-B048-85BDC9FD1C3A}</a:tableStyleId>
              </a:tblPr>
              <a:tblGrid>
                <a:gridCol w="2637710">
                  <a:extLst>
                    <a:ext uri="{9D8B030D-6E8A-4147-A177-3AD203B41FA5}">
                      <a16:colId xmlns:a16="http://schemas.microsoft.com/office/drawing/2014/main" val="2553702466"/>
                    </a:ext>
                  </a:extLst>
                </a:gridCol>
                <a:gridCol w="4982210">
                  <a:extLst>
                    <a:ext uri="{9D8B030D-6E8A-4147-A177-3AD203B41FA5}">
                      <a16:colId xmlns:a16="http://schemas.microsoft.com/office/drawing/2014/main" val="1324700933"/>
                    </a:ext>
                  </a:extLst>
                </a:gridCol>
                <a:gridCol w="4022182">
                  <a:extLst>
                    <a:ext uri="{9D8B030D-6E8A-4147-A177-3AD203B41FA5}">
                      <a16:colId xmlns:a16="http://schemas.microsoft.com/office/drawing/2014/main" val="3036966762"/>
                    </a:ext>
                  </a:extLst>
                </a:gridCol>
              </a:tblGrid>
              <a:tr h="290323">
                <a:tc>
                  <a:txBody>
                    <a:bodyPr/>
                    <a:lstStyle/>
                    <a:p>
                      <a:pPr marL="210820" marR="0" algn="ctr" rtl="1">
                        <a:lnSpc>
                          <a:spcPct val="115000"/>
                        </a:lnSpc>
                        <a:spcBef>
                          <a:spcPts val="0"/>
                        </a:spcBef>
                        <a:spcAft>
                          <a:spcPts val="0"/>
                        </a:spcAft>
                      </a:pPr>
                      <a:r>
                        <a:rPr lang="ar-SA" sz="1800">
                          <a:solidFill>
                            <a:schemeClr val="tx1"/>
                          </a:solidFill>
                          <a:effectLst/>
                        </a:rPr>
                        <a:t>اسم الام</a:t>
                      </a:r>
                      <a:endParaRPr lang="en-US" sz="18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800" dirty="0">
                          <a:solidFill>
                            <a:schemeClr val="tx1"/>
                          </a:solidFill>
                          <a:effectLst/>
                        </a:rPr>
                        <a:t>اسم والد الام</a:t>
                      </a: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800" dirty="0">
                          <a:solidFill>
                            <a:schemeClr val="tx1"/>
                          </a:solidFill>
                          <a:effectLst/>
                        </a:rPr>
                        <a:t>اسم جد الام</a:t>
                      </a: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60080588"/>
                  </a:ext>
                </a:extLst>
              </a:tr>
              <a:tr h="291137">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3744871"/>
                  </a:ext>
                </a:extLst>
              </a:tr>
            </a:tbl>
          </a:graphicData>
        </a:graphic>
      </p:graphicFrame>
      <p:graphicFrame>
        <p:nvGraphicFramePr>
          <p:cNvPr id="14" name="Table 13">
            <a:extLst>
              <a:ext uri="{FF2B5EF4-FFF2-40B4-BE49-F238E27FC236}">
                <a16:creationId xmlns:a16="http://schemas.microsoft.com/office/drawing/2014/main" id="{FEF2ECB8-7C58-494A-A5A9-EC7EA589AB2F}"/>
              </a:ext>
            </a:extLst>
          </p:cNvPr>
          <p:cNvGraphicFramePr>
            <a:graphicFrameLocks noGrp="1"/>
          </p:cNvGraphicFramePr>
          <p:nvPr>
            <p:extLst>
              <p:ext uri="{D42A27DB-BD31-4B8C-83A1-F6EECF244321}">
                <p14:modId xmlns:p14="http://schemas.microsoft.com/office/powerpoint/2010/main" val="1174983124"/>
              </p:ext>
            </p:extLst>
          </p:nvPr>
        </p:nvGraphicFramePr>
        <p:xfrm>
          <a:off x="362432" y="3471669"/>
          <a:ext cx="11642101" cy="1020795"/>
        </p:xfrm>
        <a:graphic>
          <a:graphicData uri="http://schemas.openxmlformats.org/drawingml/2006/table">
            <a:tbl>
              <a:tblPr rtl="1" firstRow="1" firstCol="1" bandRow="1">
                <a:tableStyleId>{5C22544A-7EE6-4342-B048-85BDC9FD1C3A}</a:tableStyleId>
              </a:tblPr>
              <a:tblGrid>
                <a:gridCol w="3641481">
                  <a:extLst>
                    <a:ext uri="{9D8B030D-6E8A-4147-A177-3AD203B41FA5}">
                      <a16:colId xmlns:a16="http://schemas.microsoft.com/office/drawing/2014/main" val="1065947081"/>
                    </a:ext>
                  </a:extLst>
                </a:gridCol>
                <a:gridCol w="3978437">
                  <a:extLst>
                    <a:ext uri="{9D8B030D-6E8A-4147-A177-3AD203B41FA5}">
                      <a16:colId xmlns:a16="http://schemas.microsoft.com/office/drawing/2014/main" val="3432257602"/>
                    </a:ext>
                  </a:extLst>
                </a:gridCol>
                <a:gridCol w="1946065">
                  <a:extLst>
                    <a:ext uri="{9D8B030D-6E8A-4147-A177-3AD203B41FA5}">
                      <a16:colId xmlns:a16="http://schemas.microsoft.com/office/drawing/2014/main" val="683615293"/>
                    </a:ext>
                  </a:extLst>
                </a:gridCol>
                <a:gridCol w="2076118">
                  <a:extLst>
                    <a:ext uri="{9D8B030D-6E8A-4147-A177-3AD203B41FA5}">
                      <a16:colId xmlns:a16="http://schemas.microsoft.com/office/drawing/2014/main" val="4043722442"/>
                    </a:ext>
                  </a:extLst>
                </a:gridCol>
              </a:tblGrid>
              <a:tr h="231600">
                <a:tc gridSpan="2">
                  <a:txBody>
                    <a:bodyPr/>
                    <a:lstStyle/>
                    <a:p>
                      <a:pPr marL="210820" marR="0" algn="ctr" rtl="1">
                        <a:lnSpc>
                          <a:spcPct val="115000"/>
                        </a:lnSpc>
                        <a:spcBef>
                          <a:spcPts val="0"/>
                        </a:spcBef>
                        <a:spcAft>
                          <a:spcPts val="0"/>
                        </a:spcAft>
                      </a:pPr>
                      <a:r>
                        <a:rPr lang="ar-SA" sz="1600" dirty="0">
                          <a:solidFill>
                            <a:schemeClr val="tx1"/>
                          </a:solidFill>
                          <a:effectLst/>
                        </a:rPr>
                        <a:t>رقم الجنسية او البطاقة الموحدة</a:t>
                      </a:r>
                      <a:endParaRPr lang="en-US"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a:txBody>
                    <a:bodyPr/>
                    <a:lstStyle/>
                    <a:p>
                      <a:pPr marL="210820" marR="0" algn="ctr" rtl="1">
                        <a:lnSpc>
                          <a:spcPct val="115000"/>
                        </a:lnSpc>
                        <a:spcBef>
                          <a:spcPts val="0"/>
                        </a:spcBef>
                        <a:spcAft>
                          <a:spcPts val="0"/>
                        </a:spcAft>
                      </a:pPr>
                      <a:r>
                        <a:rPr lang="ar-SA" sz="1600" dirty="0">
                          <a:solidFill>
                            <a:schemeClr val="tx1"/>
                          </a:solidFill>
                          <a:effectLst/>
                        </a:rPr>
                        <a:t>السجل</a:t>
                      </a:r>
                      <a:endParaRPr lang="en-US"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600" dirty="0">
                          <a:solidFill>
                            <a:schemeClr val="tx1"/>
                          </a:solidFill>
                          <a:effectLst/>
                        </a:rPr>
                        <a:t>الصحيفة</a:t>
                      </a:r>
                      <a:endParaRPr lang="en-US"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36366351"/>
                  </a:ext>
                </a:extLst>
              </a:tr>
              <a:tr h="232251">
                <a:tc gridSpan="2">
                  <a:txBody>
                    <a:bodyPr/>
                    <a:lstStyle/>
                    <a:p>
                      <a:pPr marL="210820" marR="0" algn="ctr" rtl="1">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0479658"/>
                  </a:ext>
                </a:extLst>
              </a:tr>
              <a:tr h="231600">
                <a:tc>
                  <a:txBody>
                    <a:bodyPr/>
                    <a:lstStyle/>
                    <a:p>
                      <a:pPr marL="210820" marR="0" algn="ctr" rtl="1">
                        <a:lnSpc>
                          <a:spcPct val="115000"/>
                        </a:lnSpc>
                        <a:spcBef>
                          <a:spcPts val="0"/>
                        </a:spcBef>
                        <a:spcAft>
                          <a:spcPts val="0"/>
                        </a:spcAft>
                      </a:pPr>
                      <a:r>
                        <a:rPr lang="ar-SA" sz="1600" dirty="0">
                          <a:solidFill>
                            <a:schemeClr val="tx1"/>
                          </a:solidFill>
                          <a:effectLst/>
                        </a:rPr>
                        <a:t>سنة الإصدار</a:t>
                      </a:r>
                      <a:endParaRPr lang="en-US"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600" b="1" dirty="0">
                          <a:effectLst/>
                        </a:rPr>
                        <a:t>شهر الإصدار</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marL="210820" marR="0" algn="ctr" rtl="1">
                        <a:lnSpc>
                          <a:spcPct val="115000"/>
                        </a:lnSpc>
                        <a:spcBef>
                          <a:spcPts val="0"/>
                        </a:spcBef>
                        <a:spcAft>
                          <a:spcPts val="0"/>
                        </a:spcAft>
                      </a:pPr>
                      <a:r>
                        <a:rPr lang="ar-SA" sz="1600" b="1" dirty="0">
                          <a:effectLst/>
                        </a:rPr>
                        <a:t>يوم الإصدار</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extLst>
                  <a:ext uri="{0D108BD9-81ED-4DB2-BD59-A6C34878D82A}">
                    <a16:rowId xmlns:a16="http://schemas.microsoft.com/office/drawing/2014/main" val="3625274199"/>
                  </a:ext>
                </a:extLst>
              </a:tr>
              <a:tr h="232251">
                <a:tc>
                  <a:txBody>
                    <a:bodyPr/>
                    <a:lstStyle/>
                    <a:p>
                      <a:pPr marL="210820" marR="0" algn="r" rtl="1">
                        <a:lnSpc>
                          <a:spcPct val="115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210820" marR="0" algn="ctr" rtl="1">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47835415"/>
                  </a:ext>
                </a:extLst>
              </a:tr>
            </a:tbl>
          </a:graphicData>
        </a:graphic>
      </p:graphicFrame>
      <p:graphicFrame>
        <p:nvGraphicFramePr>
          <p:cNvPr id="15" name="Table 14">
            <a:extLst>
              <a:ext uri="{FF2B5EF4-FFF2-40B4-BE49-F238E27FC236}">
                <a16:creationId xmlns:a16="http://schemas.microsoft.com/office/drawing/2014/main" id="{95432C4D-4443-4335-99A6-223E0A3B99EF}"/>
              </a:ext>
            </a:extLst>
          </p:cNvPr>
          <p:cNvGraphicFramePr>
            <a:graphicFrameLocks noGrp="1"/>
          </p:cNvGraphicFramePr>
          <p:nvPr>
            <p:extLst>
              <p:ext uri="{D42A27DB-BD31-4B8C-83A1-F6EECF244321}">
                <p14:modId xmlns:p14="http://schemas.microsoft.com/office/powerpoint/2010/main" val="759138688"/>
              </p:ext>
            </p:extLst>
          </p:nvPr>
        </p:nvGraphicFramePr>
        <p:xfrm>
          <a:off x="362431" y="4654590"/>
          <a:ext cx="11642100" cy="605250"/>
        </p:xfrm>
        <a:graphic>
          <a:graphicData uri="http://schemas.openxmlformats.org/drawingml/2006/table">
            <a:tbl>
              <a:tblPr rtl="1" firstRow="1" firstCol="1" bandRow="1"/>
              <a:tblGrid>
                <a:gridCol w="11642100">
                  <a:extLst>
                    <a:ext uri="{9D8B030D-6E8A-4147-A177-3AD203B41FA5}">
                      <a16:colId xmlns:a16="http://schemas.microsoft.com/office/drawing/2014/main" val="4087054369"/>
                    </a:ext>
                  </a:extLst>
                </a:gridCol>
              </a:tblGrid>
              <a:tr h="302200">
                <a:tc>
                  <a:txBody>
                    <a:bodyPr/>
                    <a:lstStyle/>
                    <a:p>
                      <a:pPr marL="210820" marR="0" algn="ctr" rtl="1">
                        <a:lnSpc>
                          <a:spcPct val="115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القسم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93907822"/>
                  </a:ext>
                </a:extLst>
              </a:tr>
              <a:tr h="303050">
                <a:tc>
                  <a:txBody>
                    <a:bodyPr/>
                    <a:lstStyle/>
                    <a:p>
                      <a:pPr marL="210820" marR="0" algn="ctr" rtl="1">
                        <a:lnSpc>
                          <a:spcPct val="115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253217"/>
                  </a:ext>
                </a:extLst>
              </a:tr>
            </a:tbl>
          </a:graphicData>
        </a:graphic>
      </p:graphicFrame>
      <p:graphicFrame>
        <p:nvGraphicFramePr>
          <p:cNvPr id="16" name="Table 15">
            <a:extLst>
              <a:ext uri="{FF2B5EF4-FFF2-40B4-BE49-F238E27FC236}">
                <a16:creationId xmlns:a16="http://schemas.microsoft.com/office/drawing/2014/main" id="{5D5A180C-945F-4450-8FBB-0A023396E996}"/>
              </a:ext>
            </a:extLst>
          </p:cNvPr>
          <p:cNvGraphicFramePr>
            <a:graphicFrameLocks noGrp="1"/>
          </p:cNvGraphicFramePr>
          <p:nvPr>
            <p:extLst>
              <p:ext uri="{D42A27DB-BD31-4B8C-83A1-F6EECF244321}">
                <p14:modId xmlns:p14="http://schemas.microsoft.com/office/powerpoint/2010/main" val="4279778357"/>
              </p:ext>
            </p:extLst>
          </p:nvPr>
        </p:nvGraphicFramePr>
        <p:xfrm>
          <a:off x="368916" y="5475053"/>
          <a:ext cx="11642101" cy="1170712"/>
        </p:xfrm>
        <a:graphic>
          <a:graphicData uri="http://schemas.openxmlformats.org/drawingml/2006/table">
            <a:tbl>
              <a:tblPr rtl="1" firstRow="1" firstCol="1" bandRow="1"/>
              <a:tblGrid>
                <a:gridCol w="3203409">
                  <a:extLst>
                    <a:ext uri="{9D8B030D-6E8A-4147-A177-3AD203B41FA5}">
                      <a16:colId xmlns:a16="http://schemas.microsoft.com/office/drawing/2014/main" val="3124878430"/>
                    </a:ext>
                  </a:extLst>
                </a:gridCol>
                <a:gridCol w="180611">
                  <a:extLst>
                    <a:ext uri="{9D8B030D-6E8A-4147-A177-3AD203B41FA5}">
                      <a16:colId xmlns:a16="http://schemas.microsoft.com/office/drawing/2014/main" val="3619536704"/>
                    </a:ext>
                  </a:extLst>
                </a:gridCol>
                <a:gridCol w="1421703">
                  <a:extLst>
                    <a:ext uri="{9D8B030D-6E8A-4147-A177-3AD203B41FA5}">
                      <a16:colId xmlns:a16="http://schemas.microsoft.com/office/drawing/2014/main" val="2741310773"/>
                    </a:ext>
                  </a:extLst>
                </a:gridCol>
                <a:gridCol w="2684761">
                  <a:extLst>
                    <a:ext uri="{9D8B030D-6E8A-4147-A177-3AD203B41FA5}">
                      <a16:colId xmlns:a16="http://schemas.microsoft.com/office/drawing/2014/main" val="4204369923"/>
                    </a:ext>
                  </a:extLst>
                </a:gridCol>
                <a:gridCol w="2008689">
                  <a:extLst>
                    <a:ext uri="{9D8B030D-6E8A-4147-A177-3AD203B41FA5}">
                      <a16:colId xmlns:a16="http://schemas.microsoft.com/office/drawing/2014/main" val="3835261318"/>
                    </a:ext>
                  </a:extLst>
                </a:gridCol>
                <a:gridCol w="2142928">
                  <a:extLst>
                    <a:ext uri="{9D8B030D-6E8A-4147-A177-3AD203B41FA5}">
                      <a16:colId xmlns:a16="http://schemas.microsoft.com/office/drawing/2014/main" val="2497915932"/>
                    </a:ext>
                  </a:extLst>
                </a:gridCol>
              </a:tblGrid>
              <a:tr h="282063">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الشهادة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marL="210820" marR="0" algn="r" rtl="1">
                        <a:lnSpc>
                          <a:spcPct val="115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رقم وتاريخ الامر الوزاري او الجامعي</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شهر منح الشهادة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يوم منح الشهادة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2174576"/>
                  </a:ext>
                </a:extLst>
              </a:tr>
              <a:tr h="282854">
                <a:tc>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9997105"/>
                  </a:ext>
                </a:extLst>
              </a:tr>
              <a:tr h="282063">
                <a:tc gridSpan="2">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البلد المانح</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الجامعة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الكلية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marL="210820" marR="0" algn="ctr" rtl="1">
                        <a:lnSpc>
                          <a:spcPct val="115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القسم</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extLst>
                  <a:ext uri="{0D108BD9-81ED-4DB2-BD59-A6C34878D82A}">
                    <a16:rowId xmlns:a16="http://schemas.microsoft.com/office/drawing/2014/main" val="2017844968"/>
                  </a:ext>
                </a:extLst>
              </a:tr>
              <a:tr h="282854">
                <a:tc gridSpan="2">
                  <a:txBody>
                    <a:bodyPr/>
                    <a:lstStyle/>
                    <a:p>
                      <a:pPr marL="210820" marR="0" algn="ctr" rtl="1">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210820" marR="0" algn="ctr" rtl="1">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10820" marR="0" algn="ctr" rtl="1">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210820" marR="0" algn="ctr" rtl="1">
                        <a:lnSpc>
                          <a:spcPct val="115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549238516"/>
                  </a:ext>
                </a:extLst>
              </a:tr>
            </a:tbl>
          </a:graphicData>
        </a:graphic>
      </p:graphicFrame>
    </p:spTree>
    <p:extLst>
      <p:ext uri="{BB962C8B-B14F-4D97-AF65-F5344CB8AC3E}">
        <p14:creationId xmlns:p14="http://schemas.microsoft.com/office/powerpoint/2010/main" val="1585002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88606D4-664B-4088-85D8-A93A18F7FBCF}"/>
              </a:ext>
            </a:extLst>
          </p:cNvPr>
          <p:cNvGraphicFramePr>
            <a:graphicFrameLocks noGrp="1"/>
          </p:cNvGraphicFramePr>
          <p:nvPr>
            <p:extLst>
              <p:ext uri="{D42A27DB-BD31-4B8C-83A1-F6EECF244321}">
                <p14:modId xmlns:p14="http://schemas.microsoft.com/office/powerpoint/2010/main" val="3563199065"/>
              </p:ext>
            </p:extLst>
          </p:nvPr>
        </p:nvGraphicFramePr>
        <p:xfrm>
          <a:off x="538899" y="1779311"/>
          <a:ext cx="11114202" cy="3299378"/>
        </p:xfrm>
        <a:graphic>
          <a:graphicData uri="http://schemas.openxmlformats.org/drawingml/2006/table">
            <a:tbl>
              <a:tblPr rtl="1" firstRow="1" firstCol="1" bandRow="1"/>
              <a:tblGrid>
                <a:gridCol w="3058154">
                  <a:extLst>
                    <a:ext uri="{9D8B030D-6E8A-4147-A177-3AD203B41FA5}">
                      <a16:colId xmlns:a16="http://schemas.microsoft.com/office/drawing/2014/main" val="1631424492"/>
                    </a:ext>
                  </a:extLst>
                </a:gridCol>
                <a:gridCol w="172421">
                  <a:extLst>
                    <a:ext uri="{9D8B030D-6E8A-4147-A177-3AD203B41FA5}">
                      <a16:colId xmlns:a16="http://schemas.microsoft.com/office/drawing/2014/main" val="640474102"/>
                    </a:ext>
                  </a:extLst>
                </a:gridCol>
                <a:gridCol w="2156434">
                  <a:extLst>
                    <a:ext uri="{9D8B030D-6E8A-4147-A177-3AD203B41FA5}">
                      <a16:colId xmlns:a16="http://schemas.microsoft.com/office/drawing/2014/main" val="3422034253"/>
                    </a:ext>
                  </a:extLst>
                </a:gridCol>
                <a:gridCol w="1763827">
                  <a:extLst>
                    <a:ext uri="{9D8B030D-6E8A-4147-A177-3AD203B41FA5}">
                      <a16:colId xmlns:a16="http://schemas.microsoft.com/office/drawing/2014/main" val="2839983371"/>
                    </a:ext>
                  </a:extLst>
                </a:gridCol>
                <a:gridCol w="1917608">
                  <a:extLst>
                    <a:ext uri="{9D8B030D-6E8A-4147-A177-3AD203B41FA5}">
                      <a16:colId xmlns:a16="http://schemas.microsoft.com/office/drawing/2014/main" val="281720140"/>
                    </a:ext>
                  </a:extLst>
                </a:gridCol>
                <a:gridCol w="2045758">
                  <a:extLst>
                    <a:ext uri="{9D8B030D-6E8A-4147-A177-3AD203B41FA5}">
                      <a16:colId xmlns:a16="http://schemas.microsoft.com/office/drawing/2014/main" val="3498592158"/>
                    </a:ext>
                  </a:extLst>
                </a:gridCol>
              </a:tblGrid>
              <a:tr h="351654">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الاختصاص العام</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5">
                  <a:txBody>
                    <a:bodyPr/>
                    <a:lstStyle/>
                    <a:p>
                      <a:pPr marL="210820" marR="0" algn="ctr" rtl="1">
                        <a:lnSpc>
                          <a:spcPct val="115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الاختصاص الدقيق</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92018543"/>
                  </a:ext>
                </a:extLst>
              </a:tr>
              <a:tr h="352641">
                <a:tc>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5">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7249554"/>
                  </a:ext>
                </a:extLst>
              </a:tr>
              <a:tr h="352641">
                <a:tc gridSpan="2">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1885147"/>
                  </a:ext>
                </a:extLst>
              </a:tr>
              <a:tr h="351654">
                <a:tc gridSpan="2">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اللقب العلمي او العنوان الوظيفي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الجهة المانحة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السنة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شهر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اليوم</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90032701"/>
                  </a:ext>
                </a:extLst>
              </a:tr>
              <a:tr h="352641">
                <a:tc gridSpan="2">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10820" marR="0" algn="ctr" rtl="1">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0810394"/>
                  </a:ext>
                </a:extLst>
              </a:tr>
              <a:tr h="352641">
                <a:tc gridSpan="2">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1">
                        <a:lnSpc>
                          <a:spcPct val="115000"/>
                        </a:lnSpc>
                      </a:pPr>
                      <a:endParaRPr lang="en-US" sz="18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1986270"/>
                  </a:ext>
                </a:extLst>
              </a:tr>
              <a:tr h="832865">
                <a:tc gridSpan="2">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رقم الموبايل</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marL="210820" marR="0" algn="ctr" rtl="1">
                        <a:lnSpc>
                          <a:spcPct val="115000"/>
                        </a:lnSpc>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البريد الالكتروني</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a:txBody>
                    <a:bodyPr/>
                    <a:lstStyle/>
                    <a:p>
                      <a:pPr marL="210820" marR="0" algn="ctr" rtl="1">
                        <a:lnSpc>
                          <a:spcPct val="115000"/>
                        </a:lnSpc>
                        <a:spcBef>
                          <a:spcPts val="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الحالة (مستمر،....الخ)</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585370309"/>
                  </a:ext>
                </a:extLst>
              </a:tr>
              <a:tr h="352641">
                <a:tc gridSpan="2">
                  <a:txBody>
                    <a:bodyPr/>
                    <a:lstStyle/>
                    <a:p>
                      <a:pPr marL="210820" marR="0" algn="ctr" rtl="1">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210820" marR="0" algn="ctr" rtl="1">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210820" marR="0" algn="ctr" rtl="1">
                        <a:lnSpc>
                          <a:spcPct val="115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0861896"/>
                  </a:ext>
                </a:extLst>
              </a:tr>
            </a:tbl>
          </a:graphicData>
        </a:graphic>
      </p:graphicFrame>
    </p:spTree>
    <p:extLst>
      <p:ext uri="{BB962C8B-B14F-4D97-AF65-F5344CB8AC3E}">
        <p14:creationId xmlns:p14="http://schemas.microsoft.com/office/powerpoint/2010/main" val="3420168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1CDE8F7-2982-4799-BCFA-381FC0FD347F}"/>
              </a:ext>
            </a:extLst>
          </p:cNvPr>
          <p:cNvSpPr txBox="1"/>
          <p:nvPr/>
        </p:nvSpPr>
        <p:spPr>
          <a:xfrm>
            <a:off x="1991805" y="372478"/>
            <a:ext cx="7925585" cy="390363"/>
          </a:xfrm>
          <a:prstGeom prst="rect">
            <a:avLst/>
          </a:prstGeom>
          <a:noFill/>
        </p:spPr>
        <p:txBody>
          <a:bodyPr wrap="square">
            <a:spAutoFit/>
          </a:bodyPr>
          <a:lstStyle/>
          <a:p>
            <a:pPr marL="0" marR="0" algn="r" rtl="1">
              <a:lnSpc>
                <a:spcPct val="115000"/>
              </a:lnSpc>
              <a:spcBef>
                <a:spcPts val="0"/>
              </a:spcBef>
              <a:spcAft>
                <a:spcPts val="10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المحور الاول: النشاط العلمي او الخدمي 60% يملئ من قبل صاحب العلاقة المشمول بالتقييم بعد توثيقها</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7" name="Table 6">
            <a:extLst>
              <a:ext uri="{FF2B5EF4-FFF2-40B4-BE49-F238E27FC236}">
                <a16:creationId xmlns:a16="http://schemas.microsoft.com/office/drawing/2014/main" id="{E7F76D0F-9C4F-4A09-B920-48F16A6A2032}"/>
              </a:ext>
            </a:extLst>
          </p:cNvPr>
          <p:cNvGraphicFramePr>
            <a:graphicFrameLocks noGrp="1"/>
          </p:cNvGraphicFramePr>
          <p:nvPr>
            <p:extLst>
              <p:ext uri="{D42A27DB-BD31-4B8C-83A1-F6EECF244321}">
                <p14:modId xmlns:p14="http://schemas.microsoft.com/office/powerpoint/2010/main" val="1239086796"/>
              </p:ext>
            </p:extLst>
          </p:nvPr>
        </p:nvGraphicFramePr>
        <p:xfrm>
          <a:off x="166539" y="873518"/>
          <a:ext cx="11858919" cy="5612004"/>
        </p:xfrm>
        <a:graphic>
          <a:graphicData uri="http://schemas.openxmlformats.org/drawingml/2006/table">
            <a:tbl>
              <a:tblPr rtl="1" firstRow="1" firstCol="1" bandRow="1"/>
              <a:tblGrid>
                <a:gridCol w="705725">
                  <a:extLst>
                    <a:ext uri="{9D8B030D-6E8A-4147-A177-3AD203B41FA5}">
                      <a16:colId xmlns:a16="http://schemas.microsoft.com/office/drawing/2014/main" val="51216740"/>
                    </a:ext>
                  </a:extLst>
                </a:gridCol>
                <a:gridCol w="2432864">
                  <a:extLst>
                    <a:ext uri="{9D8B030D-6E8A-4147-A177-3AD203B41FA5}">
                      <a16:colId xmlns:a16="http://schemas.microsoft.com/office/drawing/2014/main" val="2568078583"/>
                    </a:ext>
                  </a:extLst>
                </a:gridCol>
                <a:gridCol w="972229">
                  <a:extLst>
                    <a:ext uri="{9D8B030D-6E8A-4147-A177-3AD203B41FA5}">
                      <a16:colId xmlns:a16="http://schemas.microsoft.com/office/drawing/2014/main" val="3682168483"/>
                    </a:ext>
                  </a:extLst>
                </a:gridCol>
                <a:gridCol w="5792203">
                  <a:extLst>
                    <a:ext uri="{9D8B030D-6E8A-4147-A177-3AD203B41FA5}">
                      <a16:colId xmlns:a16="http://schemas.microsoft.com/office/drawing/2014/main" val="2977390090"/>
                    </a:ext>
                  </a:extLst>
                </a:gridCol>
                <a:gridCol w="1955898">
                  <a:extLst>
                    <a:ext uri="{9D8B030D-6E8A-4147-A177-3AD203B41FA5}">
                      <a16:colId xmlns:a16="http://schemas.microsoft.com/office/drawing/2014/main" val="1714656697"/>
                    </a:ext>
                  </a:extLst>
                </a:gridCol>
              </a:tblGrid>
              <a:tr h="375408">
                <a:tc>
                  <a:txBody>
                    <a:bodyPr/>
                    <a:lstStyle/>
                    <a:p>
                      <a:pPr marL="0" marR="0" algn="ct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ت</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الفقرة</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القصوى</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التوصيف</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rtl="1">
                        <a:lnSpc>
                          <a:spcPct val="115000"/>
                        </a:lnSpc>
                        <a:spcBef>
                          <a:spcPts val="0"/>
                        </a:spcBef>
                        <a:spcAft>
                          <a:spcPts val="0"/>
                        </a:spcAft>
                      </a:pP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المعطاة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2795527670"/>
                  </a:ext>
                </a:extLst>
              </a:tr>
              <a:tr h="4784229">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1</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400" b="1">
                          <a:effectLst/>
                          <a:latin typeface="Calibri" panose="020F0502020204030204" pitchFamily="34" charset="0"/>
                          <a:ea typeface="Times New Roman" panose="02020603050405020304" pitchFamily="18" charset="0"/>
                          <a:cs typeface="Arial" panose="020B0604020202020204" pitchFamily="34" charset="0"/>
                        </a:rPr>
                        <a:t>الكتب والبحوث العلمية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a:effectLst/>
                          <a:latin typeface="Calibri" panose="020F0502020204030204" pitchFamily="34" charset="0"/>
                          <a:ea typeface="Times New Roman" panose="02020603050405020304" pitchFamily="18" charset="0"/>
                          <a:cs typeface="Arial" panose="020B0604020202020204" pitchFamily="34" charset="0"/>
                        </a:rPr>
                        <a:t>20</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 (20) درجة للبحث المنشور في مجلة عالمية والمفهرسة ضمن مستوعبات  كلارفيت ذات معامل تأثير اكثر من 2 وسكوباس اكثر من 4</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 (15) درجة للبحث المنشور في مجلة عالمية والمفهرسة ضمن مستوعبات  كلارفيت ذات معامل تأثير اكثر من 1 وسكوباس اكثر من 2</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 (10) درجة للبحث المنشور في مجلة عالمية والمفهرسة ضمن مستوعبات  كلارفيت ذات معامل تأثير اقل من 1 وسكوباس اقل من من 2</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 (5) درجة للبحث المنشور في مجلة عالمية والمفهرسة ضمن مستوعبات  كلارفيت لم تخصل على معامل تأثير او وسكوباس اقل من 1 او في المجلات غير خاضعة للتقسيمات اعلاه العالمية او العربية او المحلية على ان لاتكون ضمن المجلات المفترسة (يرفق التوثيق الخاص باعتمادية المجلة بما ورد في التقسيمات اعلاه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 (20) درجة للكتاب المؤلف العلمي او المنهجي او المترجم شرط ان يكون مقوم علميا او المنشور في دار نشر عالمية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 تمنح (10) درجات  للكتاب العلمي او المنهجي المؤلف</a:t>
                      </a:r>
                      <a:r>
                        <a:rPr lang="ar-SA" sz="1400" b="1">
                          <a:effectLst/>
                          <a:latin typeface="Calibri" panose="020F0502020204030204" pitchFamily="34" charset="0"/>
                          <a:ea typeface="Times New Roman" panose="02020603050405020304" pitchFamily="18" charset="0"/>
                          <a:cs typeface="Times New Roman" panose="02020603050405020304" pitchFamily="18" charset="0"/>
                        </a:rPr>
                        <a:t> </a:t>
                      </a:r>
                      <a:r>
                        <a:rPr lang="ar-SA" sz="1400" b="1">
                          <a:effectLst/>
                          <a:latin typeface="Calibri" panose="020F0502020204030204" pitchFamily="34" charset="0"/>
                          <a:ea typeface="Times New Roman" panose="02020603050405020304" pitchFamily="18" charset="0"/>
                          <a:cs typeface="Arial" panose="020B0604020202020204" pitchFamily="34" charset="0"/>
                        </a:rPr>
                        <a:t>او المترجم شرط ان يكون مقوم علمياً  ونشر في دار نشر عربية او محلية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 </a:t>
                      </a:r>
                      <a:r>
                        <a:rPr lang="en-US" sz="1400" b="1">
                          <a:effectLst/>
                          <a:latin typeface="Calibri" panose="020F0502020204030204" pitchFamily="34" charset="0"/>
                          <a:ea typeface="Times New Roman" panose="02020603050405020304" pitchFamily="18" charset="0"/>
                          <a:cs typeface="Arial" panose="020B0604020202020204" pitchFamily="34" charset="0"/>
                        </a:rPr>
                        <a:t>(3)</a:t>
                      </a:r>
                      <a:r>
                        <a:rPr lang="ar-SA" sz="1400" b="1">
                          <a:effectLst/>
                          <a:latin typeface="Calibri" panose="020F0502020204030204" pitchFamily="34" charset="0"/>
                          <a:ea typeface="Times New Roman" panose="02020603050405020304" pitchFamily="18" charset="0"/>
                          <a:cs typeface="Arial" panose="020B0604020202020204" pitchFamily="34" charset="0"/>
                        </a:rPr>
                        <a:t> درجة  لكل تقويم خاص بالبحوث والرسائل والاطاريح وبراءات الاختراع اقصى درجة (10 درجات)</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الدرجة القصوى لهذه الفقرة (30) درجة</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ملاحظة : </a:t>
                      </a:r>
                      <a:r>
                        <a:rPr lang="ar-IQ" sz="1400" b="1" u="sng">
                          <a:effectLst/>
                          <a:latin typeface="Calibri" panose="020F0502020204030204" pitchFamily="34" charset="0"/>
                          <a:ea typeface="Times New Roman" panose="02020603050405020304" pitchFamily="18" charset="0"/>
                          <a:cs typeface="Times New Roman" panose="02020603050405020304" pitchFamily="18" charset="0"/>
                        </a:rPr>
                        <a:t>ملاحظة</a:t>
                      </a:r>
                      <a:r>
                        <a:rPr lang="ar-IQ" sz="1400" b="1">
                          <a:effectLst/>
                          <a:latin typeface="Calibri" panose="020F0502020204030204" pitchFamily="34" charset="0"/>
                          <a:ea typeface="Times New Roman" panose="02020603050405020304" pitchFamily="18" charset="0"/>
                          <a:cs typeface="Times New Roman" panose="02020603050405020304" pitchFamily="18" charset="0"/>
                        </a:rPr>
                        <a:t> : يمنح التدريسي المتفرغ جزئيا الدرجة القصوى لمحور النشاط العلمي والبحثي اذا تحقق التالي:</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1400" b="1">
                          <a:effectLst/>
                          <a:latin typeface="Calibri" panose="020F0502020204030204" pitchFamily="34" charset="0"/>
                          <a:ea typeface="Times New Roman" panose="02020603050405020304" pitchFamily="18" charset="0"/>
                          <a:cs typeface="Times New Roman" panose="02020603050405020304" pitchFamily="18" charset="0"/>
                        </a:rPr>
                        <a:t>لديه بحث منشور في مستوعبات (سكوباس او كلارفيت)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15000"/>
                        </a:lnSpc>
                        <a:spcBef>
                          <a:spcPts val="0"/>
                        </a:spcBef>
                        <a:spcAft>
                          <a:spcPts val="0"/>
                        </a:spcAft>
                        <a:buFont typeface="+mj-lt"/>
                        <a:buAutoNum type="arabicPeriod"/>
                      </a:pPr>
                      <a:r>
                        <a:rPr lang="ar-IQ" sz="1400" b="1">
                          <a:effectLst/>
                          <a:latin typeface="Calibri" panose="020F0502020204030204" pitchFamily="34" charset="0"/>
                          <a:ea typeface="Times New Roman" panose="02020603050405020304" pitchFamily="18" charset="0"/>
                          <a:cs typeface="Times New Roman" panose="02020603050405020304" pitchFamily="18" charset="0"/>
                        </a:rPr>
                        <a:t>حاصل على الدرجة القصوى للفقرة والبالغة (20) درجة.</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dirty="0">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9099887"/>
                  </a:ext>
                </a:extLst>
              </a:tr>
            </a:tbl>
          </a:graphicData>
        </a:graphic>
      </p:graphicFrame>
    </p:spTree>
    <p:extLst>
      <p:ext uri="{BB962C8B-B14F-4D97-AF65-F5344CB8AC3E}">
        <p14:creationId xmlns:p14="http://schemas.microsoft.com/office/powerpoint/2010/main" val="1891727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D3BBDB7-1006-4382-9372-CD6A2AB53426}"/>
              </a:ext>
            </a:extLst>
          </p:cNvPr>
          <p:cNvGraphicFramePr>
            <a:graphicFrameLocks noGrp="1"/>
          </p:cNvGraphicFramePr>
          <p:nvPr>
            <p:extLst>
              <p:ext uri="{D42A27DB-BD31-4B8C-83A1-F6EECF244321}">
                <p14:modId xmlns:p14="http://schemas.microsoft.com/office/powerpoint/2010/main" val="3765072571"/>
              </p:ext>
            </p:extLst>
          </p:nvPr>
        </p:nvGraphicFramePr>
        <p:xfrm>
          <a:off x="216817" y="295732"/>
          <a:ext cx="11726945" cy="6417646"/>
        </p:xfrm>
        <a:graphic>
          <a:graphicData uri="http://schemas.openxmlformats.org/drawingml/2006/table">
            <a:tbl>
              <a:tblPr rtl="1" firstRow="1" firstCol="1" bandRow="1"/>
              <a:tblGrid>
                <a:gridCol w="697872">
                  <a:extLst>
                    <a:ext uri="{9D8B030D-6E8A-4147-A177-3AD203B41FA5}">
                      <a16:colId xmlns:a16="http://schemas.microsoft.com/office/drawing/2014/main" val="2649876204"/>
                    </a:ext>
                  </a:extLst>
                </a:gridCol>
                <a:gridCol w="2405789">
                  <a:extLst>
                    <a:ext uri="{9D8B030D-6E8A-4147-A177-3AD203B41FA5}">
                      <a16:colId xmlns:a16="http://schemas.microsoft.com/office/drawing/2014/main" val="3612769691"/>
                    </a:ext>
                  </a:extLst>
                </a:gridCol>
                <a:gridCol w="961409">
                  <a:extLst>
                    <a:ext uri="{9D8B030D-6E8A-4147-A177-3AD203B41FA5}">
                      <a16:colId xmlns:a16="http://schemas.microsoft.com/office/drawing/2014/main" val="3347984089"/>
                    </a:ext>
                  </a:extLst>
                </a:gridCol>
                <a:gridCol w="5727742">
                  <a:extLst>
                    <a:ext uri="{9D8B030D-6E8A-4147-A177-3AD203B41FA5}">
                      <a16:colId xmlns:a16="http://schemas.microsoft.com/office/drawing/2014/main" val="2575124347"/>
                    </a:ext>
                  </a:extLst>
                </a:gridCol>
                <a:gridCol w="1934133">
                  <a:extLst>
                    <a:ext uri="{9D8B030D-6E8A-4147-A177-3AD203B41FA5}">
                      <a16:colId xmlns:a16="http://schemas.microsoft.com/office/drawing/2014/main" val="2454168648"/>
                    </a:ext>
                  </a:extLst>
                </a:gridCol>
              </a:tblGrid>
              <a:tr h="569568">
                <a:tc>
                  <a:txBody>
                    <a:bodyPr/>
                    <a:lstStyle/>
                    <a:p>
                      <a:pPr marL="0" marR="0" algn="ct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ت</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الفقرة</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القصوى</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التوصيف</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lnSpc>
                          <a:spcPct val="115000"/>
                        </a:lnSpc>
                        <a:spcBef>
                          <a:spcPts val="0"/>
                        </a:spcBef>
                        <a:spcAft>
                          <a:spcPts val="0"/>
                        </a:spcAft>
                      </a:pP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المعطاة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651665981"/>
                  </a:ext>
                </a:extLst>
              </a:tr>
              <a:tr h="569568">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2</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استخدامه طرائق تعلم متنوعة لايصال المادة العلمية للمتدربين او الطلبة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10</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-تمنح (2) درجات عن كل طريقة تعلم مثبته في تصميم البرنامج التدريبي او التدريسي وفق خطة تحقق المؤشر تتمثل بالعصف الذهني للمتدربين او الطلبة او اية طريقة اخرى.</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6401995"/>
                  </a:ext>
                </a:extLst>
              </a:tr>
              <a:tr h="1463700">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3</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استخدامه للمصادر الحديثة والانترنت واجهزة الاتصال</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10</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تمنح (</a:t>
                      </a:r>
                      <a:r>
                        <a:rPr lang="en-US" sz="1400" b="1">
                          <a:effectLst/>
                          <a:latin typeface="Calibri" panose="020F0502020204030204" pitchFamily="34" charset="0"/>
                          <a:ea typeface="Times New Roman" panose="02020603050405020304" pitchFamily="18" charset="0"/>
                          <a:cs typeface="Arial" panose="020B0604020202020204" pitchFamily="34" charset="0"/>
                        </a:rPr>
                        <a:t>2</a:t>
                      </a:r>
                      <a:r>
                        <a:rPr lang="ar-SA" sz="1400" b="1">
                          <a:effectLst/>
                          <a:latin typeface="Calibri" panose="020F0502020204030204" pitchFamily="34" charset="0"/>
                          <a:ea typeface="Times New Roman" panose="02020603050405020304" pitchFamily="18" charset="0"/>
                          <a:cs typeface="Arial" panose="020B0604020202020204" pitchFamily="34" charset="0"/>
                        </a:rPr>
                        <a:t>) درجة لكل حالة من الحالات الاتية:</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en-US" sz="1400" b="1">
                          <a:effectLst/>
                          <a:latin typeface="Calibri" panose="020F0502020204030204" pitchFamily="34" charset="0"/>
                          <a:ea typeface="Times New Roman" panose="02020603050405020304" pitchFamily="18" charset="0"/>
                          <a:cs typeface="Arial" panose="020B0604020202020204" pitchFamily="34" charset="0"/>
                        </a:rPr>
                        <a:t>-</a:t>
                      </a:r>
                      <a:r>
                        <a:rPr lang="ar-SA" sz="1400" b="1">
                          <a:effectLst/>
                          <a:latin typeface="Calibri" panose="020F0502020204030204" pitchFamily="34" charset="0"/>
                          <a:ea typeface="Times New Roman" panose="02020603050405020304" pitchFamily="18" charset="0"/>
                          <a:cs typeface="Arial" panose="020B0604020202020204" pitchFamily="34" charset="0"/>
                        </a:rPr>
                        <a:t> يستخدم المصادر الحديثة في اعداد المحاضرات والانشطة دورياً</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ينشر محاضراته وفعالياته العلمية باستخدام اكثر من منصة الكترونية للتواصل العلمي بين الاستاذ والمتدربين او الطلبة (</a:t>
                      </a:r>
                      <a:r>
                        <a:rPr lang="en-US" sz="1400" b="1">
                          <a:effectLst/>
                          <a:latin typeface="Calibri" panose="020F0502020204030204" pitchFamily="34" charset="0"/>
                          <a:ea typeface="Times New Roman" panose="02020603050405020304" pitchFamily="18" charset="0"/>
                          <a:cs typeface="Arial" panose="020B0604020202020204" pitchFamily="34" charset="0"/>
                        </a:rPr>
                        <a:t>Moodle, Google Class room</a:t>
                      </a:r>
                      <a:r>
                        <a:rPr lang="en-US" sz="1400" b="1">
                          <a:effectLst/>
                          <a:latin typeface="Arial" panose="020B0604020202020204" pitchFamily="34" charset="0"/>
                          <a:ea typeface="Times New Roman" panose="02020603050405020304" pitchFamily="18" charset="0"/>
                          <a:cs typeface="Arial" panose="020B0604020202020204" pitchFamily="34" charset="0"/>
                        </a:rPr>
                        <a:t> </a:t>
                      </a:r>
                      <a:r>
                        <a:rPr lang="en-US" sz="1400" b="1">
                          <a:effectLst/>
                          <a:latin typeface="Calibri" panose="020F0502020204030204" pitchFamily="34" charset="0"/>
                          <a:ea typeface="Times New Roman" panose="02020603050405020304" pitchFamily="18" charset="0"/>
                          <a:cs typeface="Arial" panose="020B0604020202020204" pitchFamily="34" charset="0"/>
                        </a:rPr>
                        <a:t> Edmodo,</a:t>
                      </a:r>
                      <a:r>
                        <a:rPr lang="ar-SA" sz="1400" b="1">
                          <a:effectLst/>
                          <a:latin typeface="Calibri" panose="020F0502020204030204" pitchFamily="34" charset="0"/>
                          <a:ea typeface="Times New Roman" panose="02020603050405020304" pitchFamily="18" charset="0"/>
                          <a:cs typeface="Arial" panose="020B0604020202020204" pitchFamily="34" charset="0"/>
                        </a:rPr>
                        <a:t>)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يستخدم وسائل الإيضاح او عرض افلام علمية متخصصة او اي وسيلة اخرى اثناء القاء المحاضرات على المتدربين او الطلبة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 الدرجة القصوى عند تحقق ما تقدم جميعها.</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508969"/>
                  </a:ext>
                </a:extLst>
              </a:tr>
              <a:tr h="2121647">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4</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المشاركة في المؤتمرات والندوات وورش العمل او الدورة التدريبية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10</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المشاركة في مؤتمر دولي او عالمي او ندوة علمية او ورشة عمل او ملتقى علمي او دورة تدريبية خارج العراق</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 (8) درجات للمشاركة ببحث علمي او ورقة عمل في مؤتمر او ندوة او ورشة عمل او دورة تدريبية خارج العراق</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تمنح (6) درجات للمشاركة بصفة حضورخارج العراق</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المشاركة في مؤتمر دولي او عالمي او ندوة علمية او ورشة عمل او ملتقى علمي او دورة تدريبية داخل العراق</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تمنح(4) درجة للمشاركة ببحث علمي او ورقة عمل في مؤتمر او ندوة او ورشة عمل او دورة تدريبية داخل العراق</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تمنح (2) درجة للمشاركة  بصفة حضور داخل العراق</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الدرجة القصوى(10) درجات</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6563250"/>
                  </a:ext>
                </a:extLst>
              </a:tr>
              <a:tr h="957588">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5</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الاسهام في الزيارات الميدانية والحقلية او اجراء اختبارات او </a:t>
                      </a:r>
                      <a:r>
                        <a:rPr lang="ar-IQ" sz="1400" b="1">
                          <a:effectLst/>
                          <a:latin typeface="Calibri" panose="020F0502020204030204" pitchFamily="34" charset="0"/>
                          <a:ea typeface="Times New Roman" panose="02020603050405020304" pitchFamily="18" charset="0"/>
                          <a:cs typeface="Arial" panose="020B0604020202020204" pitchFamily="34" charset="0"/>
                        </a:rPr>
                        <a:t>ال</a:t>
                      </a:r>
                      <a:r>
                        <a:rPr lang="ar-SA" sz="1400" b="1">
                          <a:effectLst/>
                          <a:latin typeface="Calibri" panose="020F0502020204030204" pitchFamily="34" charset="0"/>
                          <a:ea typeface="Times New Roman" panose="02020603050405020304" pitchFamily="18" charset="0"/>
                          <a:cs typeface="Arial" panose="020B0604020202020204" pitchFamily="34" charset="0"/>
                        </a:rPr>
                        <a:t>تحليلات المعملية او المختبرية</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10</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-تمنح (3) درجات لكل زيارة او اختبار او تحليل مختبري وغيرها</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الدرجة القصوى (10) درجات</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58740" marR="58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677180"/>
                  </a:ext>
                </a:extLst>
              </a:tr>
            </a:tbl>
          </a:graphicData>
        </a:graphic>
      </p:graphicFrame>
    </p:spTree>
    <p:extLst>
      <p:ext uri="{BB962C8B-B14F-4D97-AF65-F5344CB8AC3E}">
        <p14:creationId xmlns:p14="http://schemas.microsoft.com/office/powerpoint/2010/main" val="582107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9EF05CA-3C92-4C2B-8871-A9B304FBE8FB}"/>
              </a:ext>
            </a:extLst>
          </p:cNvPr>
          <p:cNvGraphicFramePr>
            <a:graphicFrameLocks noGrp="1"/>
          </p:cNvGraphicFramePr>
          <p:nvPr>
            <p:extLst>
              <p:ext uri="{D42A27DB-BD31-4B8C-83A1-F6EECF244321}">
                <p14:modId xmlns:p14="http://schemas.microsoft.com/office/powerpoint/2010/main" val="221738153"/>
              </p:ext>
            </p:extLst>
          </p:nvPr>
        </p:nvGraphicFramePr>
        <p:xfrm>
          <a:off x="285003" y="700987"/>
          <a:ext cx="11621993" cy="5768758"/>
        </p:xfrm>
        <a:graphic>
          <a:graphicData uri="http://schemas.openxmlformats.org/drawingml/2006/table">
            <a:tbl>
              <a:tblPr rtl="1" firstRow="1" firstCol="1" bandRow="1"/>
              <a:tblGrid>
                <a:gridCol w="691625">
                  <a:extLst>
                    <a:ext uri="{9D8B030D-6E8A-4147-A177-3AD203B41FA5}">
                      <a16:colId xmlns:a16="http://schemas.microsoft.com/office/drawing/2014/main" val="1910376932"/>
                    </a:ext>
                  </a:extLst>
                </a:gridCol>
                <a:gridCol w="2384258">
                  <a:extLst>
                    <a:ext uri="{9D8B030D-6E8A-4147-A177-3AD203B41FA5}">
                      <a16:colId xmlns:a16="http://schemas.microsoft.com/office/drawing/2014/main" val="592217766"/>
                    </a:ext>
                  </a:extLst>
                </a:gridCol>
                <a:gridCol w="952806">
                  <a:extLst>
                    <a:ext uri="{9D8B030D-6E8A-4147-A177-3AD203B41FA5}">
                      <a16:colId xmlns:a16="http://schemas.microsoft.com/office/drawing/2014/main" val="3114579354"/>
                    </a:ext>
                  </a:extLst>
                </a:gridCol>
                <a:gridCol w="5676483">
                  <a:extLst>
                    <a:ext uri="{9D8B030D-6E8A-4147-A177-3AD203B41FA5}">
                      <a16:colId xmlns:a16="http://schemas.microsoft.com/office/drawing/2014/main" val="1677350599"/>
                    </a:ext>
                  </a:extLst>
                </a:gridCol>
                <a:gridCol w="1916821">
                  <a:extLst>
                    <a:ext uri="{9D8B030D-6E8A-4147-A177-3AD203B41FA5}">
                      <a16:colId xmlns:a16="http://schemas.microsoft.com/office/drawing/2014/main" val="3022014271"/>
                    </a:ext>
                  </a:extLst>
                </a:gridCol>
              </a:tblGrid>
              <a:tr h="590486">
                <a:tc>
                  <a:txBody>
                    <a:bodyPr/>
                    <a:lstStyle/>
                    <a:p>
                      <a:pPr marL="0" marR="0" algn="ctr" rtl="1">
                        <a:lnSpc>
                          <a:spcPct val="115000"/>
                        </a:lnSpc>
                        <a:spcBef>
                          <a:spcPts val="0"/>
                        </a:spcBef>
                        <a:spcAft>
                          <a:spcPts val="0"/>
                        </a:spcAft>
                      </a:pPr>
                      <a:r>
                        <a:rPr lang="ar-SA" sz="1400" b="1">
                          <a:effectLst/>
                          <a:latin typeface="Calibri" panose="020F0502020204030204" pitchFamily="34" charset="0"/>
                          <a:ea typeface="Times New Roman" panose="02020603050405020304" pitchFamily="18" charset="0"/>
                          <a:cs typeface="Arial" panose="020B0604020202020204" pitchFamily="34" charset="0"/>
                        </a:rPr>
                        <a:t>ت</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الفقرة</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القصوى</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التوصيف</a:t>
                      </a:r>
                      <a:endParaRPr lang="en-US" sz="140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lnSpc>
                          <a:spcPct val="115000"/>
                        </a:lnSpc>
                        <a:spcBef>
                          <a:spcPts val="0"/>
                        </a:spcBef>
                        <a:spcAft>
                          <a:spcPts val="0"/>
                        </a:spcAft>
                      </a:pP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المعطاة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txBody>
                  <a:tcPr marL="58180" marR="58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126682076"/>
                  </a:ext>
                </a:extLst>
              </a:tr>
              <a:tr h="1577095">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6</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المساهمة في تطوير الفعاليات العلمية والعملية لعمل المؤسسة البحثية والخدمية. المشاركة في الدراسات العلمية والتطبيقية واستطلاعية الراي التي تخدم حقل العمل.</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10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-تمنح (5) درجات لكل مساهمة في طرح فعاليات تستنهض العمل المؤسسي</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تمنح (5) درجات لكل مقترح لتطوير اساليب وطرق علمية وعملية تعزز من تفاعل المؤسسة مع المجتمع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تمنح (4) درجة لكل دراسة منفردة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تمنح (2) درجة لكل دراسة مشتركة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الدرجة القصوى (10) درجات</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1088112"/>
                  </a:ext>
                </a:extLst>
              </a:tr>
              <a:tr h="1867571">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7</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المساهمة في التعليم المستمر و الحلقات النقاشية والسمنار.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10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-تمنح (6) درجات للمشاركة بصفة محاضرفي دورة او ورشة في التعليم المستمر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Times New Roman" panose="02020603050405020304" pitchFamily="18" charset="0"/>
                        </a:rPr>
                        <a:t>-تمنح (5) درجات للمشاركة في دورات طرائق التدريس الحديثة في التعليم المستمر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تمنح (3) درجات بصفة حضور في التعليم المستمر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 تمنح (4) درجات للمشاركة برئاسة او عضوية لجان السمنار او الحلقات النقاشية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الدرجة القصوى (10)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417566"/>
                  </a:ext>
                </a:extLst>
              </a:tr>
              <a:tr h="938049">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8</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المساهمة في دعم المؤسسات العلمية او الوزارات الاخرى او المجتمع</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10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-تمنح (3) درجة لكل استشارة  اوندوة او اورشة عمل اودورة تدريبية تقدم للمؤسسة او المجتمع او الوزارات الاخرى وتنشر على الموقع الالكتروني للمركز او الوحدة البحثية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الدرجة القصوى(10)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904853"/>
                  </a:ext>
                </a:extLst>
              </a:tr>
              <a:tr h="299002">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9</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المساهمة في الاعمال التطوعية داخل الجامعة وخارجها</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10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تمنح(3) درجة لكل عمل تطوعي</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1338696"/>
                  </a:ext>
                </a:extLst>
              </a:tr>
            </a:tbl>
          </a:graphicData>
        </a:graphic>
      </p:graphicFrame>
    </p:spTree>
    <p:extLst>
      <p:ext uri="{BB962C8B-B14F-4D97-AF65-F5344CB8AC3E}">
        <p14:creationId xmlns:p14="http://schemas.microsoft.com/office/powerpoint/2010/main" val="4213853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CFBEAA-B392-455B-A0AC-58AA1889057E}"/>
              </a:ext>
            </a:extLst>
          </p:cNvPr>
          <p:cNvSpPr txBox="1"/>
          <p:nvPr/>
        </p:nvSpPr>
        <p:spPr>
          <a:xfrm>
            <a:off x="2121031" y="0"/>
            <a:ext cx="7239785" cy="837152"/>
          </a:xfrm>
          <a:prstGeom prst="rect">
            <a:avLst/>
          </a:prstGeom>
          <a:noFill/>
        </p:spPr>
        <p:txBody>
          <a:bodyPr wrap="square">
            <a:spAutoFit/>
          </a:bodyPr>
          <a:lstStyle/>
          <a:p>
            <a:pPr marL="0" marR="0" algn="r" rtl="1">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10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المحور الثاني: الجانب التربوي والشخصي 20% تملئ من قبل المسؤول المباشر</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EB7A088B-507B-4263-AFE3-F565A688D0FE}"/>
              </a:ext>
            </a:extLst>
          </p:cNvPr>
          <p:cNvGraphicFramePr>
            <a:graphicFrameLocks noGrp="1"/>
          </p:cNvGraphicFramePr>
          <p:nvPr>
            <p:extLst>
              <p:ext uri="{D42A27DB-BD31-4B8C-83A1-F6EECF244321}">
                <p14:modId xmlns:p14="http://schemas.microsoft.com/office/powerpoint/2010/main" val="904780091"/>
              </p:ext>
            </p:extLst>
          </p:nvPr>
        </p:nvGraphicFramePr>
        <p:xfrm>
          <a:off x="273376" y="1093411"/>
          <a:ext cx="11302738" cy="5196571"/>
        </p:xfrm>
        <a:graphic>
          <a:graphicData uri="http://schemas.openxmlformats.org/drawingml/2006/table">
            <a:tbl>
              <a:tblPr rtl="1" firstRow="1" firstCol="1" bandRow="1"/>
              <a:tblGrid>
                <a:gridCol w="3863453">
                  <a:extLst>
                    <a:ext uri="{9D8B030D-6E8A-4147-A177-3AD203B41FA5}">
                      <a16:colId xmlns:a16="http://schemas.microsoft.com/office/drawing/2014/main" val="4095008421"/>
                    </a:ext>
                  </a:extLst>
                </a:gridCol>
                <a:gridCol w="1622743">
                  <a:extLst>
                    <a:ext uri="{9D8B030D-6E8A-4147-A177-3AD203B41FA5}">
                      <a16:colId xmlns:a16="http://schemas.microsoft.com/office/drawing/2014/main" val="3658096719"/>
                    </a:ext>
                  </a:extLst>
                </a:gridCol>
                <a:gridCol w="648486">
                  <a:extLst>
                    <a:ext uri="{9D8B030D-6E8A-4147-A177-3AD203B41FA5}">
                      <a16:colId xmlns:a16="http://schemas.microsoft.com/office/drawing/2014/main" val="2342682313"/>
                    </a:ext>
                  </a:extLst>
                </a:gridCol>
                <a:gridCol w="3863453">
                  <a:extLst>
                    <a:ext uri="{9D8B030D-6E8A-4147-A177-3AD203B41FA5}">
                      <a16:colId xmlns:a16="http://schemas.microsoft.com/office/drawing/2014/main" val="788527536"/>
                    </a:ext>
                  </a:extLst>
                </a:gridCol>
                <a:gridCol w="1304603">
                  <a:extLst>
                    <a:ext uri="{9D8B030D-6E8A-4147-A177-3AD203B41FA5}">
                      <a16:colId xmlns:a16="http://schemas.microsoft.com/office/drawing/2014/main" val="3553871163"/>
                    </a:ext>
                  </a:extLst>
                </a:gridCol>
              </a:tblGrid>
              <a:tr h="203644">
                <a:tc rowSpan="2">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rowSpan="2">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rowSpan="2">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القصوى</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التوصيف</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rowSpan="2">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المعطاة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599452503"/>
                  </a:ext>
                </a:extLst>
              </a:tr>
              <a:tr h="83200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ممتاز       جيد جداً      جيد        متوسط     ضعيف</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20           15         10         5          صفر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vMerge="1">
                  <a:txBody>
                    <a:bodyPr/>
                    <a:lstStyle/>
                    <a:p>
                      <a:endParaRPr lang="en-US"/>
                    </a:p>
                  </a:txBody>
                  <a:tcPr/>
                </a:tc>
                <a:extLst>
                  <a:ext uri="{0D108BD9-81ED-4DB2-BD59-A6C34878D82A}">
                    <a16:rowId xmlns:a16="http://schemas.microsoft.com/office/drawing/2014/main" val="3939338020"/>
                  </a:ext>
                </a:extLst>
              </a:tr>
              <a:tr h="610646">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الانضباط داخل المركز وعلاقات العمل</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384830"/>
                  </a:ext>
                </a:extLst>
              </a:tr>
              <a:tr h="1234651">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التفاعل مع التدريسيين والمنتسبين العاملين في المركز او الوحدة البحثية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0312328"/>
                  </a:ext>
                </a:extLst>
              </a:tr>
              <a:tr h="610646">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التفاعل مع ادارة المركز او الوحدة البحثية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7059436"/>
                  </a:ext>
                </a:extLst>
              </a:tr>
              <a:tr h="818648">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4</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الشفافية في مجمل التصرفات العلمية والمالية والادارية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372351"/>
                  </a:ext>
                </a:extLst>
              </a:tr>
              <a:tr h="610646">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الشخصية المعتدلة والمظهر اللائق</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5549" marR="6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738268"/>
                  </a:ext>
                </a:extLst>
              </a:tr>
            </a:tbl>
          </a:graphicData>
        </a:graphic>
      </p:graphicFrame>
    </p:spTree>
    <p:extLst>
      <p:ext uri="{BB962C8B-B14F-4D97-AF65-F5344CB8AC3E}">
        <p14:creationId xmlns:p14="http://schemas.microsoft.com/office/powerpoint/2010/main" val="4169812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8144A2-C947-4C94-97EF-9989F1F228DC}"/>
              </a:ext>
            </a:extLst>
          </p:cNvPr>
          <p:cNvSpPr txBox="1"/>
          <p:nvPr/>
        </p:nvSpPr>
        <p:spPr>
          <a:xfrm>
            <a:off x="2601798" y="169683"/>
            <a:ext cx="9405593" cy="801758"/>
          </a:xfrm>
          <a:prstGeom prst="rect">
            <a:avLst/>
          </a:prstGeom>
          <a:noFill/>
        </p:spPr>
        <p:txBody>
          <a:bodyPr wrap="square">
            <a:spAutoFit/>
          </a:bodyPr>
          <a:lstStyle/>
          <a:p>
            <a:pPr marL="0" marR="0" algn="r" rtl="1">
              <a:lnSpc>
                <a:spcPct val="115000"/>
              </a:lnSpc>
              <a:spcBef>
                <a:spcPts val="0"/>
              </a:spcBef>
              <a:spcAft>
                <a:spcPts val="100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10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المحور الثالث: الجانب الاداري وكفاءة الاداء20% تملئ من قبل المسؤول المباشر وصاحب العلاقة المشمول بالتقييم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C220615B-D85B-42C0-B1C2-8E59F42A1294}"/>
              </a:ext>
            </a:extLst>
          </p:cNvPr>
          <p:cNvGraphicFramePr>
            <a:graphicFrameLocks noGrp="1"/>
          </p:cNvGraphicFramePr>
          <p:nvPr>
            <p:extLst>
              <p:ext uri="{D42A27DB-BD31-4B8C-83A1-F6EECF244321}">
                <p14:modId xmlns:p14="http://schemas.microsoft.com/office/powerpoint/2010/main" val="2115120945"/>
              </p:ext>
            </p:extLst>
          </p:nvPr>
        </p:nvGraphicFramePr>
        <p:xfrm>
          <a:off x="431389" y="1167596"/>
          <a:ext cx="11480052" cy="5204931"/>
        </p:xfrm>
        <a:graphic>
          <a:graphicData uri="http://schemas.openxmlformats.org/drawingml/2006/table">
            <a:tbl>
              <a:tblPr rtl="1" firstRow="1" firstCol="1" bandRow="1"/>
              <a:tblGrid>
                <a:gridCol w="391886">
                  <a:extLst>
                    <a:ext uri="{9D8B030D-6E8A-4147-A177-3AD203B41FA5}">
                      <a16:colId xmlns:a16="http://schemas.microsoft.com/office/drawing/2014/main" val="200066031"/>
                    </a:ext>
                  </a:extLst>
                </a:gridCol>
                <a:gridCol w="4798243">
                  <a:extLst>
                    <a:ext uri="{9D8B030D-6E8A-4147-A177-3AD203B41FA5}">
                      <a16:colId xmlns:a16="http://schemas.microsoft.com/office/drawing/2014/main" val="3472293988"/>
                    </a:ext>
                  </a:extLst>
                </a:gridCol>
                <a:gridCol w="725864">
                  <a:extLst>
                    <a:ext uri="{9D8B030D-6E8A-4147-A177-3AD203B41FA5}">
                      <a16:colId xmlns:a16="http://schemas.microsoft.com/office/drawing/2014/main" val="335572956"/>
                    </a:ext>
                  </a:extLst>
                </a:gridCol>
                <a:gridCol w="4238992">
                  <a:extLst>
                    <a:ext uri="{9D8B030D-6E8A-4147-A177-3AD203B41FA5}">
                      <a16:colId xmlns:a16="http://schemas.microsoft.com/office/drawing/2014/main" val="2329002149"/>
                    </a:ext>
                  </a:extLst>
                </a:gridCol>
                <a:gridCol w="1325067">
                  <a:extLst>
                    <a:ext uri="{9D8B030D-6E8A-4147-A177-3AD203B41FA5}">
                      <a16:colId xmlns:a16="http://schemas.microsoft.com/office/drawing/2014/main" val="2830459980"/>
                    </a:ext>
                  </a:extLst>
                </a:gridCol>
              </a:tblGrid>
              <a:tr h="237192">
                <a:tc rowSpan="2">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rowSpan="2">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rowSpan="2">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القصوى</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التوصيف</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rowSpan="2">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المعطاة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2955735009"/>
                  </a:ext>
                </a:extLst>
              </a:tr>
              <a:tr h="5010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ممتاز      جيد جداً      جيد      متوسط      ضعيف</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20          15         10       5            صفر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vMerge="1">
                  <a:txBody>
                    <a:bodyPr/>
                    <a:lstStyle/>
                    <a:p>
                      <a:endParaRPr lang="en-US"/>
                    </a:p>
                  </a:txBody>
                  <a:tcPr/>
                </a:tc>
                <a:extLst>
                  <a:ext uri="{0D108BD9-81ED-4DB2-BD59-A6C34878D82A}">
                    <a16:rowId xmlns:a16="http://schemas.microsoft.com/office/drawing/2014/main" val="2848147727"/>
                  </a:ext>
                </a:extLst>
              </a:tr>
              <a:tr h="584339">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المواظبة على الدوام حسب التوقيتات المحددة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1469448"/>
                  </a:ext>
                </a:extLst>
              </a:tr>
              <a:tr h="584339">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المشاركة الايجابية واداء المهام والواجبات بأمانة واخلاص</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3754596"/>
                  </a:ext>
                </a:extLst>
              </a:tr>
              <a:tr h="584339">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كفاءة الانجاز والمهارة والقابلية في تنفيذ الواجبات بمدة قياسية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084471"/>
                  </a:ext>
                </a:extLst>
              </a:tr>
              <a:tr h="982461">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4</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المشاركة في اللجان الدائمية والمؤقتة داخل وزارة التعليم العالي والبحث العلمي وخارجها</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r" rtl="1">
                        <a:lnSpc>
                          <a:spcPct val="115000"/>
                        </a:lnSpc>
                        <a:spcBef>
                          <a:spcPts val="0"/>
                        </a:spcBef>
                        <a:spcAft>
                          <a:spcPts val="0"/>
                        </a:spcAft>
                        <a:buFont typeface="Arial" panose="020B0604020202020204" pitchFamily="34" charset="0"/>
                        <a:buChar char="-"/>
                      </a:pPr>
                      <a:r>
                        <a:rPr lang="ar-SA" sz="1600" b="1">
                          <a:effectLst/>
                          <a:latin typeface="Calibri" panose="020F0502020204030204" pitchFamily="34" charset="0"/>
                          <a:ea typeface="Times New Roman" panose="02020603050405020304" pitchFamily="18" charset="0"/>
                          <a:cs typeface="Arial" panose="020B0604020202020204" pitchFamily="34" charset="0"/>
                        </a:rPr>
                        <a:t>تمنح (10) درجات لكل لجنة دائمية</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lnSpc>
                          <a:spcPct val="115000"/>
                        </a:lnSpc>
                        <a:spcBef>
                          <a:spcPts val="0"/>
                        </a:spcBef>
                        <a:spcAft>
                          <a:spcPts val="0"/>
                        </a:spcAft>
                        <a:buFont typeface="Arial" panose="020B0604020202020204" pitchFamily="34" charset="0"/>
                        <a:buChar char="-"/>
                      </a:pPr>
                      <a:r>
                        <a:rPr lang="ar-SA" sz="1600" b="1">
                          <a:effectLst/>
                          <a:latin typeface="Calibri" panose="020F0502020204030204" pitchFamily="34" charset="0"/>
                          <a:ea typeface="Times New Roman" panose="02020603050405020304" pitchFamily="18" charset="0"/>
                          <a:cs typeface="Arial" panose="020B0604020202020204" pitchFamily="34" charset="0"/>
                        </a:rPr>
                        <a:t>تمنح (5) درجات لكل لجنة مؤقتة</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513432"/>
                  </a:ext>
                </a:extLst>
              </a:tr>
              <a:tr h="1504967">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كتب الشكر والتقدير او الشهادات التقديرية خلال عام التقييم.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r" rtl="1">
                        <a:lnSpc>
                          <a:spcPct val="115000"/>
                        </a:lnSpc>
                        <a:spcBef>
                          <a:spcPts val="0"/>
                        </a:spcBef>
                        <a:spcAft>
                          <a:spcPts val="0"/>
                        </a:spcAft>
                        <a:buFont typeface="Arial" panose="020B0604020202020204" pitchFamily="34" charset="0"/>
                        <a:buChar char="-"/>
                      </a:pPr>
                      <a:r>
                        <a:rPr lang="ar-SA" sz="1600" b="1">
                          <a:effectLst/>
                          <a:latin typeface="Calibri" panose="020F0502020204030204" pitchFamily="34" charset="0"/>
                          <a:ea typeface="Times New Roman" panose="02020603050405020304" pitchFamily="18" charset="0"/>
                          <a:cs typeface="Arial" panose="020B0604020202020204" pitchFamily="34" charset="0"/>
                        </a:rPr>
                        <a:t>تمنح (10) درجات لكل كتاب شكر او شهادة تقديرية من الوزير</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lnSpc>
                          <a:spcPct val="115000"/>
                        </a:lnSpc>
                        <a:spcBef>
                          <a:spcPts val="0"/>
                        </a:spcBef>
                        <a:spcAft>
                          <a:spcPts val="0"/>
                        </a:spcAft>
                        <a:buFont typeface="Arial" panose="020B0604020202020204" pitchFamily="34" charset="0"/>
                        <a:buChar char="-"/>
                      </a:pPr>
                      <a:r>
                        <a:rPr lang="ar-SA" sz="1600" b="1">
                          <a:effectLst/>
                          <a:latin typeface="Calibri" panose="020F0502020204030204" pitchFamily="34" charset="0"/>
                          <a:ea typeface="Times New Roman" panose="02020603050405020304" pitchFamily="18" charset="0"/>
                          <a:cs typeface="Arial" panose="020B0604020202020204" pitchFamily="34" charset="0"/>
                        </a:rPr>
                        <a:t>تمنح (6) درجات لكل كتاب شكر او شهادة تقديرية من وكلاء الوزير ومن بدرجتهم ورئيس الجامعة</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lnSpc>
                          <a:spcPct val="115000"/>
                        </a:lnSpc>
                        <a:spcBef>
                          <a:spcPts val="0"/>
                        </a:spcBef>
                        <a:spcAft>
                          <a:spcPts val="0"/>
                        </a:spcAft>
                        <a:buFont typeface="Arial" panose="020B0604020202020204" pitchFamily="34" charset="0"/>
                        <a:buChar char="-"/>
                      </a:pPr>
                      <a:r>
                        <a:rPr lang="ar-SA" sz="1600" b="1">
                          <a:effectLst/>
                          <a:latin typeface="Calibri" panose="020F0502020204030204" pitchFamily="34" charset="0"/>
                          <a:ea typeface="Times New Roman" panose="02020603050405020304" pitchFamily="18" charset="0"/>
                          <a:cs typeface="Arial" panose="020B0604020202020204" pitchFamily="34" charset="0"/>
                        </a:rPr>
                        <a:t>تمنح (4) درجات لكل كتاب شكر او شهادة تقديرية من مساعدي رئيس الجامعة او عمداء الكليات.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52268" marR="522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9715766"/>
                  </a:ext>
                </a:extLst>
              </a:tr>
            </a:tbl>
          </a:graphicData>
        </a:graphic>
      </p:graphicFrame>
    </p:spTree>
    <p:extLst>
      <p:ext uri="{BB962C8B-B14F-4D97-AF65-F5344CB8AC3E}">
        <p14:creationId xmlns:p14="http://schemas.microsoft.com/office/powerpoint/2010/main" val="842045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3E7041-BAE6-4CB6-A66E-B486512ABCA2}"/>
              </a:ext>
            </a:extLst>
          </p:cNvPr>
          <p:cNvSpPr txBox="1"/>
          <p:nvPr/>
        </p:nvSpPr>
        <p:spPr>
          <a:xfrm>
            <a:off x="5790415" y="266732"/>
            <a:ext cx="6094428" cy="390363"/>
          </a:xfrm>
          <a:prstGeom prst="rect">
            <a:avLst/>
          </a:prstGeom>
          <a:noFill/>
        </p:spPr>
        <p:txBody>
          <a:bodyPr wrap="square">
            <a:spAutoFit/>
          </a:bodyPr>
          <a:lstStyle/>
          <a:p>
            <a:pPr marL="0" marR="0" algn="r" rtl="1">
              <a:lnSpc>
                <a:spcPct val="115000"/>
              </a:lnSpc>
              <a:spcBef>
                <a:spcPts val="0"/>
              </a:spcBef>
              <a:spcAft>
                <a:spcPts val="10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المحور الرابع: العقوبات (تخصم الدرجات)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7058B508-E216-41BF-96BF-5E4B3469E537}"/>
              </a:ext>
            </a:extLst>
          </p:cNvPr>
          <p:cNvGraphicFramePr>
            <a:graphicFrameLocks noGrp="1"/>
          </p:cNvGraphicFramePr>
          <p:nvPr>
            <p:extLst>
              <p:ext uri="{D42A27DB-BD31-4B8C-83A1-F6EECF244321}">
                <p14:modId xmlns:p14="http://schemas.microsoft.com/office/powerpoint/2010/main" val="3489288182"/>
              </p:ext>
            </p:extLst>
          </p:nvPr>
        </p:nvGraphicFramePr>
        <p:xfrm>
          <a:off x="309220" y="1139909"/>
          <a:ext cx="11573560" cy="5027427"/>
        </p:xfrm>
        <a:graphic>
          <a:graphicData uri="http://schemas.openxmlformats.org/drawingml/2006/table">
            <a:tbl>
              <a:tblPr rtl="1" firstRow="1" firstCol="1" bandRow="1"/>
              <a:tblGrid>
                <a:gridCol w="1650196">
                  <a:extLst>
                    <a:ext uri="{9D8B030D-6E8A-4147-A177-3AD203B41FA5}">
                      <a16:colId xmlns:a16="http://schemas.microsoft.com/office/drawing/2014/main" val="615323342"/>
                    </a:ext>
                  </a:extLst>
                </a:gridCol>
                <a:gridCol w="1887079">
                  <a:extLst>
                    <a:ext uri="{9D8B030D-6E8A-4147-A177-3AD203B41FA5}">
                      <a16:colId xmlns:a16="http://schemas.microsoft.com/office/drawing/2014/main" val="1422832106"/>
                    </a:ext>
                  </a:extLst>
                </a:gridCol>
                <a:gridCol w="754121">
                  <a:extLst>
                    <a:ext uri="{9D8B030D-6E8A-4147-A177-3AD203B41FA5}">
                      <a16:colId xmlns:a16="http://schemas.microsoft.com/office/drawing/2014/main" val="1881255026"/>
                    </a:ext>
                  </a:extLst>
                </a:gridCol>
                <a:gridCol w="2922447">
                  <a:extLst>
                    <a:ext uri="{9D8B030D-6E8A-4147-A177-3AD203B41FA5}">
                      <a16:colId xmlns:a16="http://schemas.microsoft.com/office/drawing/2014/main" val="762206311"/>
                    </a:ext>
                  </a:extLst>
                </a:gridCol>
                <a:gridCol w="2922447">
                  <a:extLst>
                    <a:ext uri="{9D8B030D-6E8A-4147-A177-3AD203B41FA5}">
                      <a16:colId xmlns:a16="http://schemas.microsoft.com/office/drawing/2014/main" val="3430164600"/>
                    </a:ext>
                  </a:extLst>
                </a:gridCol>
                <a:gridCol w="1437270">
                  <a:extLst>
                    <a:ext uri="{9D8B030D-6E8A-4147-A177-3AD203B41FA5}">
                      <a16:colId xmlns:a16="http://schemas.microsoft.com/office/drawing/2014/main" val="3019033417"/>
                    </a:ext>
                  </a:extLst>
                </a:gridCol>
              </a:tblGrid>
              <a:tr h="1105274">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القصوى</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2">
                  <a:txBody>
                    <a:bodyPr/>
                    <a:lstStyle/>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التوصيف</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a:txBody>
                    <a:bodyPr/>
                    <a:lstStyle/>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التي تخم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3940161505"/>
                  </a:ext>
                </a:extLst>
              </a:tr>
              <a:tr h="534301">
                <a:tc rowSpan="3">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العقوبات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الدرجة غير محددة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تخصم الدرجة حسب نوع العقوبة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7">
                  <a:txBody>
                    <a:bodyPr/>
                    <a:lstStyle/>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7573810"/>
                  </a:ext>
                </a:extLst>
              </a:tr>
              <a:tr h="53430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عقوبة لفت نظر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تخصم (3)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294236260"/>
                  </a:ext>
                </a:extLst>
              </a:tr>
              <a:tr h="54539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عقوبة الانذار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تخصم (5)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659518446"/>
                  </a:ext>
                </a:extLst>
              </a:tr>
              <a:tr h="534301">
                <a:tc rowSpan="4">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بحسب عدد العقوبات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عقوبة قطع الراتب</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تخصم (7)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590092699"/>
                  </a:ext>
                </a:extLst>
              </a:tr>
              <a:tr h="53430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عقوبة التوبيخ</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تخصم (11) درجة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187152554"/>
                  </a:ext>
                </a:extLst>
              </a:tr>
              <a:tr h="53430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عقوبة انقاص الراتب</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تخصم (13) درجة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331875207"/>
                  </a:ext>
                </a:extLst>
              </a:tr>
              <a:tr h="70525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عقوبة تنزيل الدرجة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تخصم (15) درجة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717636099"/>
                  </a:ext>
                </a:extLst>
              </a:tr>
            </a:tbl>
          </a:graphicData>
        </a:graphic>
      </p:graphicFrame>
      <p:sp>
        <p:nvSpPr>
          <p:cNvPr id="5" name="Rectangle 1">
            <a:extLst>
              <a:ext uri="{FF2B5EF4-FFF2-40B4-BE49-F238E27FC236}">
                <a16:creationId xmlns:a16="http://schemas.microsoft.com/office/drawing/2014/main" id="{6C7BA3A0-1F32-4FA4-8A13-A1EF57FDBBD4}"/>
              </a:ext>
            </a:extLst>
          </p:cNvPr>
          <p:cNvSpPr>
            <a:spLocks noChangeArrowheads="1"/>
          </p:cNvSpPr>
          <p:nvPr/>
        </p:nvSpPr>
        <p:spPr bwMode="auto">
          <a:xfrm>
            <a:off x="662817" y="1140231"/>
            <a:ext cx="21432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43255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00EE34-24EA-46A3-BD52-FF2D269792F1}"/>
              </a:ext>
            </a:extLst>
          </p:cNvPr>
          <p:cNvSpPr txBox="1"/>
          <p:nvPr/>
        </p:nvSpPr>
        <p:spPr>
          <a:xfrm>
            <a:off x="527901" y="390262"/>
            <a:ext cx="11394649" cy="390363"/>
          </a:xfrm>
          <a:prstGeom prst="rect">
            <a:avLst/>
          </a:prstGeom>
          <a:noFill/>
        </p:spPr>
        <p:txBody>
          <a:bodyPr wrap="square">
            <a:spAutoFit/>
          </a:bodyPr>
          <a:lstStyle/>
          <a:p>
            <a:pPr marL="0" marR="0" algn="r" rtl="1">
              <a:lnSpc>
                <a:spcPct val="115000"/>
              </a:lnSpc>
              <a:spcBef>
                <a:spcPts val="0"/>
              </a:spcBef>
              <a:spcAft>
                <a:spcPts val="10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المحور الخامس:- (درجات مضافة) </a:t>
            </a:r>
            <a:r>
              <a:rPr lang="ar-IQ" sz="1800" b="1" dirty="0">
                <a:effectLst/>
                <a:latin typeface="Calibri" panose="020F0502020204030204" pitchFamily="34" charset="0"/>
                <a:ea typeface="Times New Roman" panose="02020603050405020304" pitchFamily="18" charset="0"/>
                <a:cs typeface="Arial" panose="020B0604020202020204" pitchFamily="34" charset="0"/>
              </a:rPr>
              <a:t>مواطن القوة العلمية حصراً تملأ من قبل  المسؤول المباشر  بعد تقديم التوثيقات من قبل صاحب العلاقة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A5C6D42F-EFD5-484A-B56B-18562D7F4773}"/>
              </a:ext>
            </a:extLst>
          </p:cNvPr>
          <p:cNvGraphicFramePr>
            <a:graphicFrameLocks noGrp="1"/>
          </p:cNvGraphicFramePr>
          <p:nvPr>
            <p:extLst>
              <p:ext uri="{D42A27DB-BD31-4B8C-83A1-F6EECF244321}">
                <p14:modId xmlns:p14="http://schemas.microsoft.com/office/powerpoint/2010/main" val="323931241"/>
              </p:ext>
            </p:extLst>
          </p:nvPr>
        </p:nvGraphicFramePr>
        <p:xfrm>
          <a:off x="527901" y="1121789"/>
          <a:ext cx="10982227" cy="5210789"/>
        </p:xfrm>
        <a:graphic>
          <a:graphicData uri="http://schemas.openxmlformats.org/drawingml/2006/table">
            <a:tbl>
              <a:tblPr rtl="1" firstRow="1" firstCol="1" bandRow="1"/>
              <a:tblGrid>
                <a:gridCol w="759764">
                  <a:extLst>
                    <a:ext uri="{9D8B030D-6E8A-4147-A177-3AD203B41FA5}">
                      <a16:colId xmlns:a16="http://schemas.microsoft.com/office/drawing/2014/main" val="1666100255"/>
                    </a:ext>
                  </a:extLst>
                </a:gridCol>
                <a:gridCol w="6938741">
                  <a:extLst>
                    <a:ext uri="{9D8B030D-6E8A-4147-A177-3AD203B41FA5}">
                      <a16:colId xmlns:a16="http://schemas.microsoft.com/office/drawing/2014/main" val="1160651308"/>
                    </a:ext>
                  </a:extLst>
                </a:gridCol>
                <a:gridCol w="3283722">
                  <a:extLst>
                    <a:ext uri="{9D8B030D-6E8A-4147-A177-3AD203B41FA5}">
                      <a16:colId xmlns:a16="http://schemas.microsoft.com/office/drawing/2014/main" val="2401167114"/>
                    </a:ext>
                  </a:extLst>
                </a:gridCol>
              </a:tblGrid>
              <a:tr h="665998">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IQ"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مواطن القوة العلمية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المعطاة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999717105"/>
                  </a:ext>
                </a:extLst>
              </a:tr>
              <a:tr h="478982">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براءات الاختراع و الجوائز(اي جائزة تم منحها ومطابقة في بياناتها لمتطلبات النظام الالكتروني)في عام التقييم حصرا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1531481"/>
                  </a:ext>
                </a:extLst>
              </a:tr>
              <a:tr h="2016164">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امتلاك التدريسي لمعامل هيرش</a:t>
                      </a:r>
                      <a:r>
                        <a:rPr lang="en-US" sz="1600" b="1">
                          <a:effectLst/>
                          <a:latin typeface="Calibri" panose="020F0502020204030204" pitchFamily="34" charset="0"/>
                          <a:ea typeface="Times New Roman" panose="02020603050405020304" pitchFamily="18" charset="0"/>
                          <a:cs typeface="Arial" panose="020B0604020202020204" pitchFamily="34" charset="0"/>
                        </a:rPr>
                        <a:t> h- index</a:t>
                      </a:r>
                      <a:r>
                        <a:rPr lang="ar-IQ" sz="1600" b="1">
                          <a:effectLst/>
                          <a:latin typeface="Calibri" panose="020F0502020204030204" pitchFamily="34" charset="0"/>
                          <a:ea typeface="Times New Roman" panose="02020603050405020304" pitchFamily="18" charset="0"/>
                          <a:cs typeface="Arial" panose="020B0604020202020204" pitchFamily="34" charset="0"/>
                        </a:rPr>
                        <a:t>او </a:t>
                      </a:r>
                      <a:r>
                        <a:rPr lang="en-US" sz="1600" b="1">
                          <a:effectLst/>
                          <a:latin typeface="Calibri" panose="020F0502020204030204" pitchFamily="34" charset="0"/>
                          <a:ea typeface="Times New Roman" panose="02020603050405020304" pitchFamily="18" charset="0"/>
                          <a:cs typeface="Arial" panose="020B0604020202020204" pitchFamily="34" charset="0"/>
                        </a:rPr>
                        <a:t>Score </a:t>
                      </a:r>
                      <a:r>
                        <a:rPr lang="en-US" sz="1600" b="1">
                          <a:effectLst/>
                          <a:latin typeface="Arial" panose="020B0604020202020204" pitchFamily="34" charset="0"/>
                          <a:ea typeface="Times New Roman" panose="02020603050405020304" pitchFamily="18" charset="0"/>
                          <a:cs typeface="Arial" panose="020B0604020202020204" pitchFamily="34" charset="0"/>
                        </a:rPr>
                        <a:t>  </a:t>
                      </a:r>
                      <a:r>
                        <a:rPr lang="ar-IQ" sz="1600" b="1">
                          <a:effectLst/>
                          <a:latin typeface="Arial" panose="020B0604020202020204" pitchFamily="34" charset="0"/>
                          <a:ea typeface="Times New Roman" panose="02020603050405020304" pitchFamily="18" charset="0"/>
                          <a:cs typeface="Arial" panose="020B0604020202020204" pitchFamily="34" charset="0"/>
                        </a:rPr>
                        <a:t>في بوابات البحث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(الحد الأدنى لمعامل هيرش او ال</a:t>
                      </a:r>
                      <a:r>
                        <a:rPr lang="en-US" sz="1600" b="1">
                          <a:effectLst/>
                          <a:latin typeface="Calibri" panose="020F0502020204030204" pitchFamily="34" charset="0"/>
                          <a:ea typeface="Times New Roman" panose="02020603050405020304" pitchFamily="18" charset="0"/>
                          <a:cs typeface="Arial" panose="020B0604020202020204" pitchFamily="34" charset="0"/>
                        </a:rPr>
                        <a:t>score </a:t>
                      </a:r>
                      <a:r>
                        <a:rPr lang="en-US" sz="1600" b="1">
                          <a:effectLst/>
                          <a:latin typeface="Arial" panose="020B0604020202020204" pitchFamily="34" charset="0"/>
                          <a:ea typeface="Times New Roman" panose="02020603050405020304" pitchFamily="18" charset="0"/>
                          <a:cs typeface="Arial" panose="020B0604020202020204" pitchFamily="34" charset="0"/>
                        </a:rPr>
                        <a:t> </a:t>
                      </a:r>
                      <a:r>
                        <a:rPr lang="ar-SA" sz="1600" b="1">
                          <a:effectLst/>
                          <a:latin typeface="Arial" panose="020B0604020202020204" pitchFamily="34" charset="0"/>
                          <a:ea typeface="Times New Roman" panose="02020603050405020304" pitchFamily="18" charset="0"/>
                          <a:cs typeface="Arial" panose="020B0604020202020204" pitchFamily="34" charset="0"/>
                        </a:rPr>
                        <a:t>هو واحد</a:t>
                      </a:r>
                      <a:r>
                        <a:rPr lang="ar-IQ" sz="1600" b="1">
                          <a:effectLst/>
                          <a:latin typeface="Calibri" panose="020F0502020204030204" pitchFamily="34" charset="0"/>
                          <a:ea typeface="Times New Roman" panose="02020603050405020304" pitchFamily="18" charset="0"/>
                          <a:cs typeface="Arial" panose="020B0604020202020204" pitchFamily="34" charset="0"/>
                        </a:rPr>
                        <a:t>)</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3</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(1-3) تمنح درجة واحدة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(4-6) تمنح 2 درجة</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(7 فاكثر)تمنج 3 درجات</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463430"/>
                  </a:ext>
                </a:extLst>
              </a:tr>
              <a:tr h="496473">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مسؤول وحدة تمكين المرأة وجميع العاملين معهم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1569839"/>
                  </a:ext>
                </a:extLst>
              </a:tr>
              <a:tr h="496473">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4</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تطوير منظومة الكترونية لادارة احد البرامج على مستوى الجامعة او الوزارة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7255161"/>
                  </a:ext>
                </a:extLst>
              </a:tr>
              <a:tr h="496473">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مدراء اقسام ضمان الجودة والاداء الجامعي وجميع العاملين معهم كمسؤولي شعب واعضاء ارتباط</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503265"/>
                  </a:ext>
                </a:extLst>
              </a:tr>
              <a:tr h="496473">
                <a:tc>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Arial" panose="020B0604020202020204" pitchFamily="34" charset="0"/>
                        </a:rPr>
                        <a:t>على ان لا تتجاوز الدرجة القصوى ( 9 درجات)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4513006"/>
                  </a:ext>
                </a:extLst>
              </a:tr>
            </a:tbl>
          </a:graphicData>
        </a:graphic>
      </p:graphicFrame>
    </p:spTree>
    <p:extLst>
      <p:ext uri="{BB962C8B-B14F-4D97-AF65-F5344CB8AC3E}">
        <p14:creationId xmlns:p14="http://schemas.microsoft.com/office/powerpoint/2010/main" val="2099018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B2B177B-A980-49C0-BE59-EFAD6D236304}"/>
              </a:ext>
            </a:extLst>
          </p:cNvPr>
          <p:cNvGraphicFramePr>
            <a:graphicFrameLocks noGrp="1"/>
          </p:cNvGraphicFramePr>
          <p:nvPr>
            <p:extLst>
              <p:ext uri="{D42A27DB-BD31-4B8C-83A1-F6EECF244321}">
                <p14:modId xmlns:p14="http://schemas.microsoft.com/office/powerpoint/2010/main" val="107100975"/>
              </p:ext>
            </p:extLst>
          </p:nvPr>
        </p:nvGraphicFramePr>
        <p:xfrm>
          <a:off x="150831" y="848946"/>
          <a:ext cx="11662510" cy="5316184"/>
        </p:xfrm>
        <a:graphic>
          <a:graphicData uri="http://schemas.openxmlformats.org/drawingml/2006/table">
            <a:tbl>
              <a:tblPr rtl="1" firstRow="1" firstCol="1" bandRow="1"/>
              <a:tblGrid>
                <a:gridCol w="3152842">
                  <a:extLst>
                    <a:ext uri="{9D8B030D-6E8A-4147-A177-3AD203B41FA5}">
                      <a16:colId xmlns:a16="http://schemas.microsoft.com/office/drawing/2014/main" val="3956091758"/>
                    </a:ext>
                  </a:extLst>
                </a:gridCol>
                <a:gridCol w="177759">
                  <a:extLst>
                    <a:ext uri="{9D8B030D-6E8A-4147-A177-3AD203B41FA5}">
                      <a16:colId xmlns:a16="http://schemas.microsoft.com/office/drawing/2014/main" val="1297740484"/>
                    </a:ext>
                  </a:extLst>
                </a:gridCol>
                <a:gridCol w="1399262">
                  <a:extLst>
                    <a:ext uri="{9D8B030D-6E8A-4147-A177-3AD203B41FA5}">
                      <a16:colId xmlns:a16="http://schemas.microsoft.com/office/drawing/2014/main" val="4084005181"/>
                    </a:ext>
                  </a:extLst>
                </a:gridCol>
                <a:gridCol w="177759">
                  <a:extLst>
                    <a:ext uri="{9D8B030D-6E8A-4147-A177-3AD203B41FA5}">
                      <a16:colId xmlns:a16="http://schemas.microsoft.com/office/drawing/2014/main" val="4150686904"/>
                    </a:ext>
                  </a:extLst>
                </a:gridCol>
                <a:gridCol w="1818439">
                  <a:extLst>
                    <a:ext uri="{9D8B030D-6E8A-4147-A177-3AD203B41FA5}">
                      <a16:colId xmlns:a16="http://schemas.microsoft.com/office/drawing/2014/main" val="1940274387"/>
                    </a:ext>
                  </a:extLst>
                </a:gridCol>
                <a:gridCol w="1976981">
                  <a:extLst>
                    <a:ext uri="{9D8B030D-6E8A-4147-A177-3AD203B41FA5}">
                      <a16:colId xmlns:a16="http://schemas.microsoft.com/office/drawing/2014/main" val="2599670762"/>
                    </a:ext>
                  </a:extLst>
                </a:gridCol>
                <a:gridCol w="2959468">
                  <a:extLst>
                    <a:ext uri="{9D8B030D-6E8A-4147-A177-3AD203B41FA5}">
                      <a16:colId xmlns:a16="http://schemas.microsoft.com/office/drawing/2014/main" val="737736075"/>
                    </a:ext>
                  </a:extLst>
                </a:gridCol>
              </a:tblGrid>
              <a:tr h="352302">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الشهادة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4">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رقم وتاريخ الامر الوزاري او الجامعي</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شهر منح الشهادة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يوم منح الشهادة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63489419"/>
                  </a:ext>
                </a:extLst>
              </a:tr>
              <a:tr h="353292">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4">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1539947"/>
                  </a:ext>
                </a:extLst>
              </a:tr>
              <a:tr h="352302">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البلد المانح</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الجامعة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الكلية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القسم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extLst>
                  <a:ext uri="{0D108BD9-81ED-4DB2-BD59-A6C34878D82A}">
                    <a16:rowId xmlns:a16="http://schemas.microsoft.com/office/drawing/2014/main" val="1614106368"/>
                  </a:ext>
                </a:extLst>
              </a:tr>
              <a:tr h="353292">
                <a:tc gridSpan="2">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553984540"/>
                  </a:ext>
                </a:extLst>
              </a:tr>
              <a:tr h="353292">
                <a:tc gridSpan="2">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2423772"/>
                  </a:ext>
                </a:extLst>
              </a:tr>
              <a:tr h="352302">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الاختصاص العام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الاختصاص الدقيق</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1035986"/>
                  </a:ext>
                </a:extLst>
              </a:tr>
              <a:tr h="353292">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6">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4349138"/>
                  </a:ext>
                </a:extLst>
              </a:tr>
              <a:tr h="353292">
                <a:tc gridSpan="2">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617476"/>
                  </a:ext>
                </a:extLst>
              </a:tr>
              <a:tr h="352302">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اللقب العلمي او العنوان الوظيفي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الجهة المانحة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السنة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شهر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اليوم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713534179"/>
                  </a:ext>
                </a:extLst>
              </a:tr>
              <a:tr h="353292">
                <a:tc gridSpan="2">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210820" marR="0" algn="ctr" rtl="1">
                        <a:lnSpc>
                          <a:spcPct val="115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635255"/>
                  </a:ext>
                </a:extLst>
              </a:tr>
              <a:tr h="353292">
                <a:tc gridSpan="2">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115000"/>
                        </a:lnSpc>
                      </a:pPr>
                      <a:endParaRPr lang="en-US" sz="1600">
                        <a:effectLst/>
                        <a:latin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3100521"/>
                  </a:ext>
                </a:extLst>
              </a:tr>
              <a:tr h="834400">
                <a:tc gridSpan="2">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رقم الموبايل</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4">
                  <a:txBody>
                    <a:bodyPr/>
                    <a:lstStyle/>
                    <a:p>
                      <a:pPr marL="21082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البريد الالكتروني</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210820" marR="0" algn="ctr" rtl="1">
                        <a:lnSpc>
                          <a:spcPct val="115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الحالة (مستمر، متقاعد ، متوفي ....الخ)</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58018370"/>
                  </a:ext>
                </a:extLst>
              </a:tr>
              <a:tr h="599532">
                <a:tc gridSpan="2">
                  <a:txBody>
                    <a:bodyPr/>
                    <a:lstStyle/>
                    <a:p>
                      <a:pPr marL="210820" marR="0" algn="ctr" rtl="1">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4">
                  <a:txBody>
                    <a:bodyPr/>
                    <a:lstStyle/>
                    <a:p>
                      <a:pPr marL="210820" marR="0" algn="ctr" rtl="1">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210820" marR="0" algn="ctr" rtl="1">
                        <a:lnSpc>
                          <a:spcPct val="115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461355"/>
                  </a:ext>
                </a:extLst>
              </a:tr>
            </a:tbl>
          </a:graphicData>
        </a:graphic>
      </p:graphicFrame>
    </p:spTree>
    <p:extLst>
      <p:ext uri="{BB962C8B-B14F-4D97-AF65-F5344CB8AC3E}">
        <p14:creationId xmlns:p14="http://schemas.microsoft.com/office/powerpoint/2010/main" val="1594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E8ABA2-CF44-4E9E-8060-00AA24FFD025}"/>
              </a:ext>
            </a:extLst>
          </p:cNvPr>
          <p:cNvSpPr txBox="1"/>
          <p:nvPr/>
        </p:nvSpPr>
        <p:spPr>
          <a:xfrm>
            <a:off x="3685880" y="295012"/>
            <a:ext cx="3362227" cy="423514"/>
          </a:xfrm>
          <a:prstGeom prst="rect">
            <a:avLst/>
          </a:prstGeom>
          <a:noFill/>
        </p:spPr>
        <p:txBody>
          <a:bodyPr wrap="square">
            <a:spAutoFit/>
          </a:bodyPr>
          <a:lstStyle/>
          <a:p>
            <a:pPr marL="0" marR="0" algn="r" rtl="1">
              <a:lnSpc>
                <a:spcPct val="115000"/>
              </a:lnSpc>
              <a:spcBef>
                <a:spcPts val="0"/>
              </a:spcBef>
              <a:spcAft>
                <a:spcPts val="1000"/>
              </a:spcAft>
            </a:pPr>
            <a:r>
              <a:rPr lang="ar-SA" sz="2000" b="1" dirty="0">
                <a:effectLst/>
                <a:latin typeface="Calibri" panose="020F0502020204030204" pitchFamily="34" charset="0"/>
                <a:ea typeface="Times New Roman" panose="02020603050405020304" pitchFamily="18" charset="0"/>
                <a:cs typeface="Arial" panose="020B0604020202020204" pitchFamily="34" charset="0"/>
              </a:rPr>
              <a:t>النتائج النهائية للتقييم</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B022A460-7488-408D-B565-4AA516D9EE2E}"/>
              </a:ext>
            </a:extLst>
          </p:cNvPr>
          <p:cNvGraphicFramePr>
            <a:graphicFrameLocks noGrp="1"/>
          </p:cNvGraphicFramePr>
          <p:nvPr>
            <p:extLst>
              <p:ext uri="{D42A27DB-BD31-4B8C-83A1-F6EECF244321}">
                <p14:modId xmlns:p14="http://schemas.microsoft.com/office/powerpoint/2010/main" val="533918891"/>
              </p:ext>
            </p:extLst>
          </p:nvPr>
        </p:nvGraphicFramePr>
        <p:xfrm>
          <a:off x="439917" y="1093509"/>
          <a:ext cx="11312166" cy="5295829"/>
        </p:xfrm>
        <a:graphic>
          <a:graphicData uri="http://schemas.openxmlformats.org/drawingml/2006/table">
            <a:tbl>
              <a:tblPr rtl="1" firstRow="1" firstCol="1" bandRow="1"/>
              <a:tblGrid>
                <a:gridCol w="2108037">
                  <a:extLst>
                    <a:ext uri="{9D8B030D-6E8A-4147-A177-3AD203B41FA5}">
                      <a16:colId xmlns:a16="http://schemas.microsoft.com/office/drawing/2014/main" val="351452461"/>
                    </a:ext>
                  </a:extLst>
                </a:gridCol>
                <a:gridCol w="176507">
                  <a:extLst>
                    <a:ext uri="{9D8B030D-6E8A-4147-A177-3AD203B41FA5}">
                      <a16:colId xmlns:a16="http://schemas.microsoft.com/office/drawing/2014/main" val="3636202653"/>
                    </a:ext>
                  </a:extLst>
                </a:gridCol>
                <a:gridCol w="2809815">
                  <a:extLst>
                    <a:ext uri="{9D8B030D-6E8A-4147-A177-3AD203B41FA5}">
                      <a16:colId xmlns:a16="http://schemas.microsoft.com/office/drawing/2014/main" val="1082522054"/>
                    </a:ext>
                  </a:extLst>
                </a:gridCol>
                <a:gridCol w="1353107">
                  <a:extLst>
                    <a:ext uri="{9D8B030D-6E8A-4147-A177-3AD203B41FA5}">
                      <a16:colId xmlns:a16="http://schemas.microsoft.com/office/drawing/2014/main" val="3411038714"/>
                    </a:ext>
                  </a:extLst>
                </a:gridCol>
                <a:gridCol w="2432350">
                  <a:extLst>
                    <a:ext uri="{9D8B030D-6E8A-4147-A177-3AD203B41FA5}">
                      <a16:colId xmlns:a16="http://schemas.microsoft.com/office/drawing/2014/main" val="3934196671"/>
                    </a:ext>
                  </a:extLst>
                </a:gridCol>
                <a:gridCol w="2432350">
                  <a:extLst>
                    <a:ext uri="{9D8B030D-6E8A-4147-A177-3AD203B41FA5}">
                      <a16:colId xmlns:a16="http://schemas.microsoft.com/office/drawing/2014/main" val="3396831838"/>
                    </a:ext>
                  </a:extLst>
                </a:gridCol>
              </a:tblGrid>
              <a:tr h="813279">
                <a:tc gridSpan="2">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المحاور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الحاصل عليها من المحور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rtl="1">
                        <a:lnSpc>
                          <a:spcPct val="115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وزن المحور</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حسب الوزن</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2611337775"/>
                  </a:ext>
                </a:extLst>
              </a:tr>
              <a:tr h="393147">
                <a:tc gridSpan="2">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المحور الاول: النشاط العلمي او الخدمي</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60%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2586421"/>
                  </a:ext>
                </a:extLst>
              </a:tr>
              <a:tr h="393147">
                <a:tc gridSpan="2">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2</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المحور الثاني: الجانب التربوي والشخصي</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2742211"/>
                  </a:ext>
                </a:extLst>
              </a:tr>
              <a:tr h="393147">
                <a:tc gridSpan="2">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3</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المحور الثالث: الجانب الاداري وكفاءة الاداء</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20%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185083"/>
                  </a:ext>
                </a:extLst>
              </a:tr>
              <a:tr h="393147">
                <a:tc gridSpan="3">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مجموع المحاور الثلاثة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100%</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6363102"/>
                  </a:ext>
                </a:extLst>
              </a:tr>
              <a:tr h="813279">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4</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الدرجات المضافة</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تضاف حسب المعادلة (100- مجموع المحاور الثلاثة اعلاه) حسب الوزن</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917310"/>
                  </a:ext>
                </a:extLst>
              </a:tr>
              <a:tr h="393147">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5</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خصم درجات مواطن الضعف</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تخصم بالكامل بدون وزن</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1081085"/>
                  </a:ext>
                </a:extLst>
              </a:tr>
              <a:tr h="813279">
                <a:tc rowSpan="2" gridSpan="3">
                  <a:txBody>
                    <a:bodyPr/>
                    <a:lstStyle/>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مجموع الدرجات النهائية للتقييم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rowSpan="2" hMerge="1">
                  <a:txBody>
                    <a:bodyPr/>
                    <a:lstStyle/>
                    <a:p>
                      <a:endParaRPr lang="en-US"/>
                    </a:p>
                  </a:txBody>
                  <a:tcPr/>
                </a:tc>
                <a:tc rowSpan="2" hMerge="1">
                  <a:txBody>
                    <a:bodyPr/>
                    <a:lstStyle/>
                    <a:p>
                      <a:endParaRPr lang="en-US"/>
                    </a:p>
                  </a:txBody>
                  <a:tcPr/>
                </a:tc>
                <a:tc rowSpan="2">
                  <a:txBody>
                    <a:bodyPr/>
                    <a:lstStyle/>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رقماً</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r" rtl="1">
                        <a:lnSpc>
                          <a:spcPct val="115000"/>
                        </a:lnSpc>
                        <a:spcBef>
                          <a:spcPts val="0"/>
                        </a:spcBef>
                        <a:spcAft>
                          <a:spcPts val="0"/>
                        </a:spcAft>
                      </a:pP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كتاب</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2111320889"/>
                  </a:ext>
                </a:extLst>
              </a:tr>
              <a:tr h="58120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270106"/>
                  </a:ext>
                </a:extLst>
              </a:tr>
            </a:tbl>
          </a:graphicData>
        </a:graphic>
      </p:graphicFrame>
    </p:spTree>
    <p:extLst>
      <p:ext uri="{BB962C8B-B14F-4D97-AF65-F5344CB8AC3E}">
        <p14:creationId xmlns:p14="http://schemas.microsoft.com/office/powerpoint/2010/main" val="200777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1E0CD11-D978-4D40-95A8-D32868C0ADC6}"/>
              </a:ext>
            </a:extLst>
          </p:cNvPr>
          <p:cNvGraphicFramePr>
            <a:graphicFrameLocks noGrp="1"/>
          </p:cNvGraphicFramePr>
          <p:nvPr>
            <p:extLst>
              <p:ext uri="{D42A27DB-BD31-4B8C-83A1-F6EECF244321}">
                <p14:modId xmlns:p14="http://schemas.microsoft.com/office/powerpoint/2010/main" val="2174619615"/>
              </p:ext>
            </p:extLst>
          </p:nvPr>
        </p:nvGraphicFramePr>
        <p:xfrm>
          <a:off x="731480" y="3939286"/>
          <a:ext cx="10466312" cy="1161390"/>
        </p:xfrm>
        <a:graphic>
          <a:graphicData uri="http://schemas.openxmlformats.org/drawingml/2006/table">
            <a:tbl>
              <a:tblPr rtl="1" firstRow="1" firstCol="1" bandRow="1"/>
              <a:tblGrid>
                <a:gridCol w="1165953">
                  <a:extLst>
                    <a:ext uri="{9D8B030D-6E8A-4147-A177-3AD203B41FA5}">
                      <a16:colId xmlns:a16="http://schemas.microsoft.com/office/drawing/2014/main" val="1707263416"/>
                    </a:ext>
                  </a:extLst>
                </a:gridCol>
                <a:gridCol w="1271947">
                  <a:extLst>
                    <a:ext uri="{9D8B030D-6E8A-4147-A177-3AD203B41FA5}">
                      <a16:colId xmlns:a16="http://schemas.microsoft.com/office/drawing/2014/main" val="3564196823"/>
                    </a:ext>
                  </a:extLst>
                </a:gridCol>
                <a:gridCol w="1271947">
                  <a:extLst>
                    <a:ext uri="{9D8B030D-6E8A-4147-A177-3AD203B41FA5}">
                      <a16:colId xmlns:a16="http://schemas.microsoft.com/office/drawing/2014/main" val="2745665554"/>
                    </a:ext>
                  </a:extLst>
                </a:gridCol>
                <a:gridCol w="1196237">
                  <a:extLst>
                    <a:ext uri="{9D8B030D-6E8A-4147-A177-3AD203B41FA5}">
                      <a16:colId xmlns:a16="http://schemas.microsoft.com/office/drawing/2014/main" val="2057573641"/>
                    </a:ext>
                  </a:extLst>
                </a:gridCol>
                <a:gridCol w="1105383">
                  <a:extLst>
                    <a:ext uri="{9D8B030D-6E8A-4147-A177-3AD203B41FA5}">
                      <a16:colId xmlns:a16="http://schemas.microsoft.com/office/drawing/2014/main" val="2172766174"/>
                    </a:ext>
                  </a:extLst>
                </a:gridCol>
                <a:gridCol w="1365830">
                  <a:extLst>
                    <a:ext uri="{9D8B030D-6E8A-4147-A177-3AD203B41FA5}">
                      <a16:colId xmlns:a16="http://schemas.microsoft.com/office/drawing/2014/main" val="1034917717"/>
                    </a:ext>
                  </a:extLst>
                </a:gridCol>
                <a:gridCol w="1726214">
                  <a:extLst>
                    <a:ext uri="{9D8B030D-6E8A-4147-A177-3AD203B41FA5}">
                      <a16:colId xmlns:a16="http://schemas.microsoft.com/office/drawing/2014/main" val="1921911369"/>
                    </a:ext>
                  </a:extLst>
                </a:gridCol>
                <a:gridCol w="1362801">
                  <a:extLst>
                    <a:ext uri="{9D8B030D-6E8A-4147-A177-3AD203B41FA5}">
                      <a16:colId xmlns:a16="http://schemas.microsoft.com/office/drawing/2014/main" val="4178440107"/>
                    </a:ext>
                  </a:extLst>
                </a:gridCol>
              </a:tblGrid>
              <a:tr h="580695">
                <a:tc gridSpan="8">
                  <a:txBody>
                    <a:bodyPr/>
                    <a:lstStyle/>
                    <a:p>
                      <a:pPr marL="0" marR="0" algn="ct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التقدير</a:t>
                      </a:r>
                      <a:r>
                        <a:rPr lang="ar-SA"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النهائي للتقييم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SA" sz="1600"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3062179"/>
                  </a:ext>
                </a:extLst>
              </a:tr>
              <a:tr h="580695">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امتياز</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90فأكثر</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جيد جداً</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80-89</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جيد</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70-79</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dirty="0">
                          <a:effectLst/>
                          <a:latin typeface="Calibri" panose="020F0502020204030204" pitchFamily="34" charset="0"/>
                          <a:ea typeface="Times New Roman" panose="02020603050405020304" pitchFamily="18" charset="0"/>
                          <a:cs typeface="Arial" panose="020B0604020202020204" pitchFamily="34" charset="0"/>
                        </a:rPr>
                        <a:t>ضعيف</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600" dirty="0">
                          <a:effectLst/>
                          <a:latin typeface="Calibri" panose="020F0502020204030204" pitchFamily="34" charset="0"/>
                          <a:ea typeface="Times New Roman" panose="02020603050405020304" pitchFamily="18" charset="0"/>
                          <a:cs typeface="Arial" panose="020B0604020202020204" pitchFamily="34" charset="0"/>
                        </a:rPr>
                        <a:t>اقل من 70</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ar-SA" sz="1100" dirty="0">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100" dirty="0">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0790473"/>
                  </a:ext>
                </a:extLst>
              </a:tr>
            </a:tbl>
          </a:graphicData>
        </a:graphic>
      </p:graphicFrame>
      <p:graphicFrame>
        <p:nvGraphicFramePr>
          <p:cNvPr id="3" name="Table 2">
            <a:extLst>
              <a:ext uri="{FF2B5EF4-FFF2-40B4-BE49-F238E27FC236}">
                <a16:creationId xmlns:a16="http://schemas.microsoft.com/office/drawing/2014/main" id="{29E91D50-4528-45E7-B800-A39848DC059F}"/>
              </a:ext>
            </a:extLst>
          </p:cNvPr>
          <p:cNvGraphicFramePr>
            <a:graphicFrameLocks noGrp="1"/>
          </p:cNvGraphicFramePr>
          <p:nvPr>
            <p:extLst>
              <p:ext uri="{D42A27DB-BD31-4B8C-83A1-F6EECF244321}">
                <p14:modId xmlns:p14="http://schemas.microsoft.com/office/powerpoint/2010/main" val="2017255636"/>
              </p:ext>
            </p:extLst>
          </p:nvPr>
        </p:nvGraphicFramePr>
        <p:xfrm>
          <a:off x="731480" y="2572585"/>
          <a:ext cx="10515600" cy="1079813"/>
        </p:xfrm>
        <a:graphic>
          <a:graphicData uri="http://schemas.openxmlformats.org/drawingml/2006/table">
            <a:tbl>
              <a:tblPr rtl="1" firstRow="1" firstCol="1" bandRow="1"/>
              <a:tblGrid>
                <a:gridCol w="10515600">
                  <a:extLst>
                    <a:ext uri="{9D8B030D-6E8A-4147-A177-3AD203B41FA5}">
                      <a16:colId xmlns:a16="http://schemas.microsoft.com/office/drawing/2014/main" val="3799580755"/>
                    </a:ext>
                  </a:extLst>
                </a:gridCol>
              </a:tblGrid>
              <a:tr h="530538">
                <a:tc>
                  <a:txBody>
                    <a:bodyPr/>
                    <a:lstStyle/>
                    <a:p>
                      <a:pPr marL="0" marR="0" algn="ct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رأي</a:t>
                      </a:r>
                      <a:r>
                        <a:rPr lang="ar-SA"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المسؤل المباشر</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2120250465"/>
                  </a:ext>
                </a:extLst>
              </a:tr>
              <a:tr h="549275">
                <a:tc>
                  <a:txBody>
                    <a:bodyPr/>
                    <a:lstStyle/>
                    <a:p>
                      <a:pPr marL="0" marR="0" algn="r" rtl="1">
                        <a:lnSpc>
                          <a:spcPct val="115000"/>
                        </a:lnSpc>
                        <a:spcBef>
                          <a:spcPts val="0"/>
                        </a:spcBef>
                        <a:spcAft>
                          <a:spcPts val="0"/>
                        </a:spcAft>
                      </a:pPr>
                      <a:r>
                        <a:rPr lang="ar-SA" sz="1100" dirty="0">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483216"/>
                  </a:ext>
                </a:extLst>
              </a:tr>
            </a:tbl>
          </a:graphicData>
        </a:graphic>
      </p:graphicFrame>
      <p:graphicFrame>
        <p:nvGraphicFramePr>
          <p:cNvPr id="4" name="Table 3">
            <a:extLst>
              <a:ext uri="{FF2B5EF4-FFF2-40B4-BE49-F238E27FC236}">
                <a16:creationId xmlns:a16="http://schemas.microsoft.com/office/drawing/2014/main" id="{B9A88A63-41D1-4F9B-84EC-15638D637CEF}"/>
              </a:ext>
            </a:extLst>
          </p:cNvPr>
          <p:cNvGraphicFramePr>
            <a:graphicFrameLocks noGrp="1"/>
          </p:cNvGraphicFramePr>
          <p:nvPr>
            <p:extLst>
              <p:ext uri="{D42A27DB-BD31-4B8C-83A1-F6EECF244321}">
                <p14:modId xmlns:p14="http://schemas.microsoft.com/office/powerpoint/2010/main" val="3105628441"/>
              </p:ext>
            </p:extLst>
          </p:nvPr>
        </p:nvGraphicFramePr>
        <p:xfrm>
          <a:off x="682193" y="408562"/>
          <a:ext cx="10515599" cy="1760706"/>
        </p:xfrm>
        <a:graphic>
          <a:graphicData uri="http://schemas.openxmlformats.org/drawingml/2006/table">
            <a:tbl>
              <a:tblPr rtl="1" firstRow="1" firstCol="1" bandRow="1"/>
              <a:tblGrid>
                <a:gridCol w="10515599">
                  <a:extLst>
                    <a:ext uri="{9D8B030D-6E8A-4147-A177-3AD203B41FA5}">
                      <a16:colId xmlns:a16="http://schemas.microsoft.com/office/drawing/2014/main" val="284340770"/>
                    </a:ext>
                  </a:extLst>
                </a:gridCol>
              </a:tblGrid>
              <a:tr h="587041">
                <a:tc>
                  <a:txBody>
                    <a:bodyPr/>
                    <a:lstStyle/>
                    <a:p>
                      <a:pPr marL="0" marR="0" algn="ctr" rtl="1">
                        <a:lnSpc>
                          <a:spcPct val="115000"/>
                        </a:lnSpc>
                        <a:spcBef>
                          <a:spcPts val="0"/>
                        </a:spcBef>
                        <a:spcAft>
                          <a:spcPts val="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رأي</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المسؤل الاعلى</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383708943"/>
                  </a:ext>
                </a:extLst>
              </a:tr>
              <a:tr h="1173665">
                <a:tc>
                  <a:txBody>
                    <a:bodyPr/>
                    <a:lstStyle/>
                    <a:p>
                      <a:pPr marL="0" marR="0" algn="r" rtl="1">
                        <a:lnSpc>
                          <a:spcPct val="115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945687"/>
                  </a:ext>
                </a:extLst>
              </a:tr>
            </a:tbl>
          </a:graphicData>
        </a:graphic>
      </p:graphicFrame>
      <p:sp>
        <p:nvSpPr>
          <p:cNvPr id="5" name="Rectangle 1">
            <a:extLst>
              <a:ext uri="{FF2B5EF4-FFF2-40B4-BE49-F238E27FC236}">
                <a16:creationId xmlns:a16="http://schemas.microsoft.com/office/drawing/2014/main" id="{3200344D-EBCD-4C55-89C6-555E96D96706}"/>
              </a:ext>
            </a:extLst>
          </p:cNvPr>
          <p:cNvSpPr>
            <a:spLocks noChangeArrowheads="1"/>
          </p:cNvSpPr>
          <p:nvPr/>
        </p:nvSpPr>
        <p:spPr bwMode="auto">
          <a:xfrm>
            <a:off x="1395969" y="774173"/>
            <a:ext cx="18771602" cy="2450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07616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3C7F562-277B-4038-B593-4437D07FEA7F}"/>
              </a:ext>
            </a:extLst>
          </p:cNvPr>
          <p:cNvGraphicFramePr>
            <a:graphicFrameLocks noGrp="1"/>
          </p:cNvGraphicFramePr>
          <p:nvPr>
            <p:extLst>
              <p:ext uri="{D42A27DB-BD31-4B8C-83A1-F6EECF244321}">
                <p14:modId xmlns:p14="http://schemas.microsoft.com/office/powerpoint/2010/main" val="4195979769"/>
              </p:ext>
            </p:extLst>
          </p:nvPr>
        </p:nvGraphicFramePr>
        <p:xfrm>
          <a:off x="603314" y="557335"/>
          <a:ext cx="11227324" cy="2534656"/>
        </p:xfrm>
        <a:graphic>
          <a:graphicData uri="http://schemas.openxmlformats.org/drawingml/2006/table">
            <a:tbl>
              <a:tblPr rtl="1" firstRow="1" firstCol="1" bandRow="1"/>
              <a:tblGrid>
                <a:gridCol w="1972109">
                  <a:extLst>
                    <a:ext uri="{9D8B030D-6E8A-4147-A177-3AD203B41FA5}">
                      <a16:colId xmlns:a16="http://schemas.microsoft.com/office/drawing/2014/main" val="771163739"/>
                    </a:ext>
                  </a:extLst>
                </a:gridCol>
                <a:gridCol w="1576663">
                  <a:extLst>
                    <a:ext uri="{9D8B030D-6E8A-4147-A177-3AD203B41FA5}">
                      <a16:colId xmlns:a16="http://schemas.microsoft.com/office/drawing/2014/main" val="3346492790"/>
                    </a:ext>
                  </a:extLst>
                </a:gridCol>
                <a:gridCol w="7678552">
                  <a:extLst>
                    <a:ext uri="{9D8B030D-6E8A-4147-A177-3AD203B41FA5}">
                      <a16:colId xmlns:a16="http://schemas.microsoft.com/office/drawing/2014/main" val="3401124787"/>
                    </a:ext>
                  </a:extLst>
                </a:gridCol>
              </a:tblGrid>
              <a:tr h="581110">
                <a:tc gridSpan="3">
                  <a:txBody>
                    <a:bodyPr/>
                    <a:lstStyle/>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مقدار</a:t>
                      </a:r>
                      <a:r>
                        <a:rPr lang="ar-SA" sz="16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التحسن الذي طرأ منذ اخر تقييم</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6249463"/>
                  </a:ext>
                </a:extLst>
              </a:tr>
              <a:tr h="561631">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جيد</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600">
                          <a:effectLst/>
                          <a:latin typeface="Calibri" panose="020F0502020204030204" pitchFamily="34" charset="0"/>
                          <a:ea typeface="Times New Roman" panose="02020603050405020304" pitchFamily="18" charset="0"/>
                          <a:cs typeface="Arial" panose="020B0604020202020204" pitchFamily="34" charset="0"/>
                        </a:rPr>
                        <a:t> </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1000"/>
                        </a:spcAft>
                      </a:pPr>
                      <a:r>
                        <a:rPr lang="en-US" sz="1600">
                          <a:effectLst/>
                          <a:latin typeface="Calibri" panose="020F0502020204030204" pitchFamily="34" charset="0"/>
                          <a:ea typeface="Times New Roman" panose="02020603050405020304" pitchFamily="18" charset="0"/>
                          <a:cs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0856157"/>
                  </a:ext>
                </a:extLst>
              </a:tr>
              <a:tr h="581110">
                <a:tc gridSpan="3">
                  <a:txBody>
                    <a:bodyPr/>
                    <a:lstStyle/>
                    <a:p>
                      <a:pPr marL="0" marR="0" algn="ctr" rtl="1">
                        <a:lnSpc>
                          <a:spcPct val="115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التوصيات العامة لتطوير القدرات والمهارات العلمية للتدريسي</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15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0745026"/>
                  </a:ext>
                </a:extLst>
              </a:tr>
              <a:tr h="810805">
                <a:tc gridSpan="3">
                  <a:txBody>
                    <a:bodyPr/>
                    <a:lstStyle/>
                    <a:p>
                      <a:pPr marL="0" marR="0" algn="r" rtl="1">
                        <a:lnSpc>
                          <a:spcPct val="115000"/>
                        </a:lnSpc>
                        <a:spcBef>
                          <a:spcPts val="0"/>
                        </a:spcBef>
                        <a:spcAft>
                          <a:spcPts val="0"/>
                        </a:spcAft>
                      </a:pPr>
                      <a:r>
                        <a:rPr lang="ar-SA" sz="1100" dirty="0">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15000"/>
                        </a:lnSpc>
                        <a:spcBef>
                          <a:spcPts val="0"/>
                        </a:spcBef>
                        <a:spcAft>
                          <a:spcPts val="0"/>
                        </a:spcAft>
                      </a:pPr>
                      <a:r>
                        <a:rPr lang="ar-SA" sz="1100" dirty="0">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1494826"/>
                  </a:ext>
                </a:extLst>
              </a:tr>
            </a:tbl>
          </a:graphicData>
        </a:graphic>
      </p:graphicFrame>
      <p:sp>
        <p:nvSpPr>
          <p:cNvPr id="6" name="Text Box 2">
            <a:extLst>
              <a:ext uri="{FF2B5EF4-FFF2-40B4-BE49-F238E27FC236}">
                <a16:creationId xmlns:a16="http://schemas.microsoft.com/office/drawing/2014/main" id="{B59008BF-631B-4A98-960F-7FD3A56898C5}"/>
              </a:ext>
            </a:extLst>
          </p:cNvPr>
          <p:cNvSpPr txBox="1"/>
          <p:nvPr/>
        </p:nvSpPr>
        <p:spPr>
          <a:xfrm>
            <a:off x="8836126" y="3843384"/>
            <a:ext cx="2607945" cy="111315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rtl="1">
              <a:lnSpc>
                <a:spcPct val="115000"/>
              </a:lnSpc>
              <a:spcBef>
                <a:spcPts val="0"/>
              </a:spcBef>
              <a:spcAft>
                <a:spcPts val="1000"/>
              </a:spcAft>
            </a:pPr>
            <a:r>
              <a:rPr lang="ar-IQ" sz="1100" b="1" dirty="0">
                <a:effectLst/>
                <a:ea typeface="Times New Roman" panose="02020603050405020304" pitchFamily="18" charset="0"/>
                <a:cs typeface="Arial" panose="020B0604020202020204" pitchFamily="34" charset="0"/>
              </a:rPr>
              <a:t>اسم المسؤول الاعلى:</a:t>
            </a:r>
            <a:endParaRPr lang="en-US" sz="1100" dirty="0">
              <a:effectLst/>
              <a:ea typeface="Times New Roman" panose="02020603050405020304" pitchFamily="18" charset="0"/>
              <a:cs typeface="Arial" panose="020B0604020202020204" pitchFamily="34" charset="0"/>
            </a:endParaRPr>
          </a:p>
          <a:p>
            <a:pPr marL="0" marR="0" algn="r" rtl="1">
              <a:lnSpc>
                <a:spcPct val="115000"/>
              </a:lnSpc>
              <a:spcBef>
                <a:spcPts val="0"/>
              </a:spcBef>
              <a:spcAft>
                <a:spcPts val="1000"/>
              </a:spcAft>
            </a:pPr>
            <a:r>
              <a:rPr lang="ar-IQ" sz="1100" b="1" dirty="0">
                <a:effectLst/>
                <a:ea typeface="Times New Roman" panose="02020603050405020304" pitchFamily="18" charset="0"/>
                <a:cs typeface="Arial" panose="020B0604020202020204" pitchFamily="34" charset="0"/>
              </a:rPr>
              <a:t>التاريخ:</a:t>
            </a:r>
            <a:endParaRPr lang="en-US" sz="1100" dirty="0">
              <a:effectLst/>
              <a:ea typeface="Times New Roman" panose="02020603050405020304" pitchFamily="18" charset="0"/>
              <a:cs typeface="Arial" panose="020B0604020202020204" pitchFamily="34" charset="0"/>
            </a:endParaRPr>
          </a:p>
          <a:p>
            <a:pPr marL="0" marR="0" algn="r" rtl="1">
              <a:lnSpc>
                <a:spcPct val="115000"/>
              </a:lnSpc>
              <a:spcBef>
                <a:spcPts val="0"/>
              </a:spcBef>
              <a:spcAft>
                <a:spcPts val="1000"/>
              </a:spcAft>
            </a:pPr>
            <a:r>
              <a:rPr lang="ar-IQ" sz="1100" b="1" dirty="0">
                <a:effectLst/>
                <a:ea typeface="Times New Roman" panose="02020603050405020304" pitchFamily="18" charset="0"/>
                <a:cs typeface="Arial" panose="020B0604020202020204" pitchFamily="34" charset="0"/>
              </a:rPr>
              <a:t>التوقيع:</a:t>
            </a:r>
            <a:endParaRPr lang="en-US" sz="1100" dirty="0">
              <a:effectLst/>
              <a:ea typeface="Times New Roman" panose="02020603050405020304" pitchFamily="18" charset="0"/>
              <a:cs typeface="Arial" panose="020B0604020202020204" pitchFamily="34" charset="0"/>
            </a:endParaRPr>
          </a:p>
        </p:txBody>
      </p:sp>
      <p:sp>
        <p:nvSpPr>
          <p:cNvPr id="7" name="Text Box 2">
            <a:extLst>
              <a:ext uri="{FF2B5EF4-FFF2-40B4-BE49-F238E27FC236}">
                <a16:creationId xmlns:a16="http://schemas.microsoft.com/office/drawing/2014/main" id="{42F2B48D-8C74-4FA6-ACD7-3385123EB1B8}"/>
              </a:ext>
            </a:extLst>
          </p:cNvPr>
          <p:cNvSpPr txBox="1"/>
          <p:nvPr/>
        </p:nvSpPr>
        <p:spPr>
          <a:xfrm>
            <a:off x="1841438" y="3766010"/>
            <a:ext cx="2607945" cy="111315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rtl="1">
              <a:lnSpc>
                <a:spcPct val="115000"/>
              </a:lnSpc>
              <a:spcBef>
                <a:spcPts val="0"/>
              </a:spcBef>
              <a:spcAft>
                <a:spcPts val="1000"/>
              </a:spcAft>
            </a:pPr>
            <a:r>
              <a:rPr lang="ar-IQ" sz="1100" b="1">
                <a:effectLst/>
                <a:ea typeface="Times New Roman" panose="02020603050405020304" pitchFamily="18" charset="0"/>
                <a:cs typeface="Arial" panose="020B0604020202020204" pitchFamily="34" charset="0"/>
              </a:rPr>
              <a:t>اسم المسؤول الاعلى:</a:t>
            </a:r>
            <a:endParaRPr lang="en-US" sz="1100">
              <a:effectLst/>
              <a:ea typeface="Times New Roman" panose="02020603050405020304" pitchFamily="18" charset="0"/>
              <a:cs typeface="Arial" panose="020B0604020202020204" pitchFamily="34" charset="0"/>
            </a:endParaRPr>
          </a:p>
          <a:p>
            <a:pPr marL="0" marR="0" algn="r" rtl="1">
              <a:lnSpc>
                <a:spcPct val="115000"/>
              </a:lnSpc>
              <a:spcBef>
                <a:spcPts val="0"/>
              </a:spcBef>
              <a:spcAft>
                <a:spcPts val="1000"/>
              </a:spcAft>
            </a:pPr>
            <a:r>
              <a:rPr lang="ar-IQ" sz="1100" b="1">
                <a:effectLst/>
                <a:ea typeface="Times New Roman" panose="02020603050405020304" pitchFamily="18" charset="0"/>
                <a:cs typeface="Arial" panose="020B0604020202020204" pitchFamily="34" charset="0"/>
              </a:rPr>
              <a:t>التاريخ:</a:t>
            </a:r>
            <a:endParaRPr lang="en-US" sz="1100">
              <a:effectLst/>
              <a:ea typeface="Times New Roman" panose="02020603050405020304" pitchFamily="18" charset="0"/>
              <a:cs typeface="Arial" panose="020B0604020202020204" pitchFamily="34" charset="0"/>
            </a:endParaRPr>
          </a:p>
          <a:p>
            <a:pPr marL="0" marR="0" algn="r" rtl="1">
              <a:lnSpc>
                <a:spcPct val="115000"/>
              </a:lnSpc>
              <a:spcBef>
                <a:spcPts val="0"/>
              </a:spcBef>
              <a:spcAft>
                <a:spcPts val="1000"/>
              </a:spcAft>
            </a:pPr>
            <a:r>
              <a:rPr lang="ar-IQ" sz="1100" b="1">
                <a:effectLst/>
                <a:ea typeface="Times New Roman" panose="02020603050405020304" pitchFamily="18" charset="0"/>
                <a:cs typeface="Arial" panose="020B0604020202020204" pitchFamily="34" charset="0"/>
              </a:rPr>
              <a:t>التوقيع:</a:t>
            </a:r>
            <a:endParaRPr lang="en-US" sz="1100">
              <a:effectLst/>
              <a:ea typeface="Times New Roman" panose="02020603050405020304" pitchFamily="18" charset="0"/>
              <a:cs typeface="Arial" panose="020B0604020202020204" pitchFamily="34" charset="0"/>
            </a:endParaRPr>
          </a:p>
        </p:txBody>
      </p:sp>
      <p:sp>
        <p:nvSpPr>
          <p:cNvPr id="9" name="TextBox 8">
            <a:extLst>
              <a:ext uri="{FF2B5EF4-FFF2-40B4-BE49-F238E27FC236}">
                <a16:creationId xmlns:a16="http://schemas.microsoft.com/office/drawing/2014/main" id="{261E1B2A-EAE1-4B0A-B503-00563D480820}"/>
              </a:ext>
            </a:extLst>
          </p:cNvPr>
          <p:cNvSpPr txBox="1"/>
          <p:nvPr/>
        </p:nvSpPr>
        <p:spPr>
          <a:xfrm>
            <a:off x="1058159" y="5564016"/>
            <a:ext cx="5625445" cy="390363"/>
          </a:xfrm>
          <a:prstGeom prst="rect">
            <a:avLst/>
          </a:prstGeom>
          <a:noFill/>
        </p:spPr>
        <p:txBody>
          <a:bodyPr wrap="square">
            <a:spAutoFit/>
          </a:bodyPr>
          <a:lstStyle/>
          <a:p>
            <a:pPr marL="0" marR="0" algn="ctr" rtl="1">
              <a:lnSpc>
                <a:spcPct val="115000"/>
              </a:lnSpc>
              <a:spcBef>
                <a:spcPts val="0"/>
              </a:spcBef>
              <a:spcAft>
                <a:spcPts val="1000"/>
              </a:spcAft>
            </a:pPr>
            <a:r>
              <a:rPr lang="ar-IQ" sz="1800" b="1" dirty="0">
                <a:effectLst/>
                <a:latin typeface="Calibri" panose="020F0502020204030204" pitchFamily="34" charset="0"/>
                <a:ea typeface="Times New Roman" panose="02020603050405020304" pitchFamily="18" charset="0"/>
                <a:cs typeface="Arial" panose="020B0604020202020204" pitchFamily="34" charset="0"/>
              </a:rPr>
              <a:t>مصادقة رئيس الجامعة</a:t>
            </a: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13471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4CF3D1-00B3-4B31-97C0-E9B4D2AA58C0}"/>
              </a:ext>
            </a:extLst>
          </p:cNvPr>
          <p:cNvSpPr txBox="1"/>
          <p:nvPr/>
        </p:nvSpPr>
        <p:spPr>
          <a:xfrm>
            <a:off x="3035431" y="2394408"/>
            <a:ext cx="8559537" cy="1446550"/>
          </a:xfrm>
          <a:prstGeom prst="rect">
            <a:avLst/>
          </a:prstGeom>
          <a:noFill/>
        </p:spPr>
        <p:txBody>
          <a:bodyPr wrap="square" rtlCol="0">
            <a:spAutoFit/>
          </a:bodyPr>
          <a:lstStyle/>
          <a:p>
            <a:r>
              <a:rPr lang="ar-IQ" sz="8800" b="1" dirty="0">
                <a:latin typeface="Calibri" panose="020F0502020204030204" pitchFamily="34" charset="0"/>
                <a:cs typeface="Calibri" panose="020F0502020204030204" pitchFamily="34" charset="0"/>
              </a:rPr>
              <a:t>شكرا لاصغائكم</a:t>
            </a:r>
            <a:endParaRPr lang="en-US" sz="8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2488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81F1BE9-B415-4B38-A1EE-845363B2FE04}"/>
              </a:ext>
            </a:extLst>
          </p:cNvPr>
          <p:cNvSpPr txBox="1"/>
          <p:nvPr/>
        </p:nvSpPr>
        <p:spPr>
          <a:xfrm>
            <a:off x="5663929" y="559500"/>
            <a:ext cx="6094378" cy="369332"/>
          </a:xfrm>
          <a:prstGeom prst="rect">
            <a:avLst/>
          </a:prstGeom>
          <a:noFill/>
        </p:spPr>
        <p:txBody>
          <a:bodyPr wrap="square">
            <a:spAutoFit/>
          </a:bodyPr>
          <a:lstStyle/>
          <a:p>
            <a:pPr marL="0" marR="0" algn="r" rtl="1">
              <a:spcBef>
                <a:spcPts val="0"/>
              </a:spcBef>
              <a:spcAft>
                <a:spcPts val="0"/>
              </a:spcAft>
            </a:pPr>
            <a:r>
              <a:rPr lang="ar-IQ" sz="1800" b="1" u="sng" dirty="0">
                <a:effectLst/>
                <a:latin typeface="Calibri" panose="020F0502020204030204" pitchFamily="34" charset="0"/>
                <a:ea typeface="Times New Roman" panose="02020603050405020304" pitchFamily="18" charset="0"/>
                <a:cs typeface="Arial" panose="020B0604020202020204" pitchFamily="34" charset="0"/>
              </a:rPr>
              <a:t>المحور الأول</a:t>
            </a:r>
            <a:r>
              <a:rPr lang="ar-IQ" sz="1800" b="1" dirty="0">
                <a:effectLst/>
                <a:latin typeface="Calibri" panose="020F0502020204030204" pitchFamily="34" charset="0"/>
                <a:ea typeface="Times New Roman" panose="02020603050405020304" pitchFamily="18" charset="0"/>
                <a:cs typeface="Arial" panose="020B0604020202020204" pitchFamily="34" charset="0"/>
              </a:rPr>
              <a:t> : التدريس (40%) يملئ من قبل اللجنة العلمية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6" name="Table 5">
            <a:extLst>
              <a:ext uri="{FF2B5EF4-FFF2-40B4-BE49-F238E27FC236}">
                <a16:creationId xmlns:a16="http://schemas.microsoft.com/office/drawing/2014/main" id="{067E7FA8-EF85-4234-B10E-A5C0CC216B21}"/>
              </a:ext>
            </a:extLst>
          </p:cNvPr>
          <p:cNvGraphicFramePr>
            <a:graphicFrameLocks noGrp="1"/>
          </p:cNvGraphicFramePr>
          <p:nvPr>
            <p:extLst>
              <p:ext uri="{D42A27DB-BD31-4B8C-83A1-F6EECF244321}">
                <p14:modId xmlns:p14="http://schemas.microsoft.com/office/powerpoint/2010/main" val="831275939"/>
              </p:ext>
            </p:extLst>
          </p:nvPr>
        </p:nvGraphicFramePr>
        <p:xfrm>
          <a:off x="321014" y="1262200"/>
          <a:ext cx="11534072" cy="4739766"/>
        </p:xfrm>
        <a:graphic>
          <a:graphicData uri="http://schemas.openxmlformats.org/drawingml/2006/table">
            <a:tbl>
              <a:tblPr rtl="1" firstRow="1" firstCol="1" bandRow="1"/>
              <a:tblGrid>
                <a:gridCol w="515921">
                  <a:extLst>
                    <a:ext uri="{9D8B030D-6E8A-4147-A177-3AD203B41FA5}">
                      <a16:colId xmlns:a16="http://schemas.microsoft.com/office/drawing/2014/main" val="3573703684"/>
                    </a:ext>
                  </a:extLst>
                </a:gridCol>
                <a:gridCol w="6192174">
                  <a:extLst>
                    <a:ext uri="{9D8B030D-6E8A-4147-A177-3AD203B41FA5}">
                      <a16:colId xmlns:a16="http://schemas.microsoft.com/office/drawing/2014/main" val="4050696672"/>
                    </a:ext>
                  </a:extLst>
                </a:gridCol>
                <a:gridCol w="2510969">
                  <a:extLst>
                    <a:ext uri="{9D8B030D-6E8A-4147-A177-3AD203B41FA5}">
                      <a16:colId xmlns:a16="http://schemas.microsoft.com/office/drawing/2014/main" val="926959077"/>
                    </a:ext>
                  </a:extLst>
                </a:gridCol>
                <a:gridCol w="2315008">
                  <a:extLst>
                    <a:ext uri="{9D8B030D-6E8A-4147-A177-3AD203B41FA5}">
                      <a16:colId xmlns:a16="http://schemas.microsoft.com/office/drawing/2014/main" val="1726556573"/>
                    </a:ext>
                  </a:extLst>
                </a:gridCol>
              </a:tblGrid>
              <a:tr h="680190">
                <a:tc>
                  <a:txBody>
                    <a:bodyPr/>
                    <a:lstStyle/>
                    <a:p>
                      <a:pPr marL="0" marR="0" algn="ct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ت</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الـــــفقرات</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الدرجة القصوى</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spcBef>
                          <a:spcPts val="0"/>
                        </a:spcBef>
                        <a:spcAft>
                          <a:spcPts val="0"/>
                        </a:spcAft>
                      </a:pPr>
                      <a:r>
                        <a:rPr lang="ar-S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الدرجة المعطاة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780495740"/>
                  </a:ext>
                </a:extLst>
              </a:tr>
              <a:tr h="664373">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1</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المقررات التي قام بتدريسها</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20</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2900598"/>
                  </a:ext>
                </a:extLst>
              </a:tr>
              <a:tr h="632736">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2</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ادارة الصف والعلاقة مع الطلبة واثارة دافعيتهم</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20</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6717759"/>
                  </a:ext>
                </a:extLst>
              </a:tr>
              <a:tr h="825433">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3</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التعليم المدمج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30</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478524"/>
                  </a:ext>
                </a:extLst>
              </a:tr>
              <a:tr h="580967">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4</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الاساليب المستعملة في تقييم الطلبة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15</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1096258"/>
                  </a:ext>
                </a:extLst>
              </a:tr>
              <a:tr h="645678">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5</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وصف المقرر الدراسي وتحديثه</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15</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05027"/>
                  </a:ext>
                </a:extLst>
              </a:tr>
              <a:tr h="710389">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الدرجة النهائية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IQ" sz="18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5156521"/>
                  </a:ext>
                </a:extLst>
              </a:tr>
            </a:tbl>
          </a:graphicData>
        </a:graphic>
      </p:graphicFrame>
    </p:spTree>
    <p:extLst>
      <p:ext uri="{BB962C8B-B14F-4D97-AF65-F5344CB8AC3E}">
        <p14:creationId xmlns:p14="http://schemas.microsoft.com/office/powerpoint/2010/main" val="310679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C1BE2D-91B6-47E5-9FFC-B4678F645CBE}"/>
              </a:ext>
            </a:extLst>
          </p:cNvPr>
          <p:cNvSpPr txBox="1"/>
          <p:nvPr/>
        </p:nvSpPr>
        <p:spPr>
          <a:xfrm>
            <a:off x="4387617" y="280673"/>
            <a:ext cx="7711602" cy="584775"/>
          </a:xfrm>
          <a:prstGeom prst="rect">
            <a:avLst/>
          </a:prstGeom>
          <a:noFill/>
        </p:spPr>
        <p:txBody>
          <a:bodyPr wrap="square">
            <a:spAutoFit/>
          </a:bodyPr>
          <a:lstStyle/>
          <a:p>
            <a:pPr marL="0" marR="0" algn="r" rtl="1">
              <a:spcBef>
                <a:spcPts val="0"/>
              </a:spcBef>
              <a:spcAft>
                <a:spcPts val="0"/>
              </a:spcAft>
            </a:pPr>
            <a:r>
              <a:rPr lang="ar-IQ" sz="1800" b="1" dirty="0">
                <a:effectLst/>
                <a:latin typeface="Calibri" panose="020F0502020204030204" pitchFamily="34" charset="0"/>
                <a:ea typeface="Times New Roman" panose="02020603050405020304" pitchFamily="18" charset="0"/>
                <a:cs typeface="Arial" panose="020B0604020202020204" pitchFamily="34" charset="0"/>
              </a:rPr>
              <a:t>محور التدريس يملأ من قبل اللجنة العلمية</a:t>
            </a:r>
            <a:r>
              <a:rPr lang="en-US" sz="1800" b="1" dirty="0">
                <a:effectLst/>
                <a:latin typeface="Calibri" panose="020F0502020204030204" pitchFamily="34" charset="0"/>
                <a:ea typeface="Times New Roman" panose="02020603050405020304" pitchFamily="18" charset="0"/>
                <a:cs typeface="Arial" panose="020B0604020202020204" pitchFamily="34" charset="0"/>
              </a:rPr>
              <a:t> 40%</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spcBef>
                <a:spcPts val="0"/>
              </a:spcBef>
              <a:spcAft>
                <a:spcPts val="0"/>
              </a:spcAft>
            </a:pPr>
            <a:r>
              <a:rPr lang="ar-IQ" sz="14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22BBC312-C38C-4D78-8CB2-90F7A2CD42DC}"/>
              </a:ext>
            </a:extLst>
          </p:cNvPr>
          <p:cNvGraphicFramePr>
            <a:graphicFrameLocks noGrp="1"/>
          </p:cNvGraphicFramePr>
          <p:nvPr>
            <p:extLst>
              <p:ext uri="{D42A27DB-BD31-4B8C-83A1-F6EECF244321}">
                <p14:modId xmlns:p14="http://schemas.microsoft.com/office/powerpoint/2010/main" val="2868986380"/>
              </p:ext>
            </p:extLst>
          </p:nvPr>
        </p:nvGraphicFramePr>
        <p:xfrm>
          <a:off x="186770" y="744719"/>
          <a:ext cx="11912449" cy="6118292"/>
        </p:xfrm>
        <a:graphic>
          <a:graphicData uri="http://schemas.openxmlformats.org/drawingml/2006/table">
            <a:tbl>
              <a:tblPr rtl="1" firstRow="1" firstCol="1" bandRow="1"/>
              <a:tblGrid>
                <a:gridCol w="573601">
                  <a:extLst>
                    <a:ext uri="{9D8B030D-6E8A-4147-A177-3AD203B41FA5}">
                      <a16:colId xmlns:a16="http://schemas.microsoft.com/office/drawing/2014/main" val="3391782398"/>
                    </a:ext>
                  </a:extLst>
                </a:gridCol>
                <a:gridCol w="2103169">
                  <a:extLst>
                    <a:ext uri="{9D8B030D-6E8A-4147-A177-3AD203B41FA5}">
                      <a16:colId xmlns:a16="http://schemas.microsoft.com/office/drawing/2014/main" val="2449045630"/>
                    </a:ext>
                  </a:extLst>
                </a:gridCol>
                <a:gridCol w="9235679">
                  <a:extLst>
                    <a:ext uri="{9D8B030D-6E8A-4147-A177-3AD203B41FA5}">
                      <a16:colId xmlns:a16="http://schemas.microsoft.com/office/drawing/2014/main" val="3111896273"/>
                    </a:ext>
                  </a:extLst>
                </a:gridCol>
              </a:tblGrid>
              <a:tr h="509972">
                <a:tc>
                  <a:txBody>
                    <a:bodyPr/>
                    <a:lstStyle/>
                    <a:p>
                      <a:pPr marL="0" marR="0" algn="ct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ت</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00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الـــــفقرات</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00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التوصيف</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918017354"/>
                  </a:ext>
                </a:extLst>
              </a:tr>
              <a:tr h="956347">
                <a:tc>
                  <a:txBody>
                    <a:bodyPr/>
                    <a:lstStyle/>
                    <a:p>
                      <a:pPr marL="0" marR="0" algn="ct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1</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المقررات التي قام بتدريسها</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تمنح ( 10 ) درجات لكل مقرر دراسي (اولية او عليا) (نظري او عملي).</a:t>
                      </a:r>
                      <a:r>
                        <a:rPr lang="en-US" sz="1600" b="1" dirty="0">
                          <a:effectLst/>
                          <a:latin typeface="Calibri" panose="020F0502020204030204" pitchFamily="34" charset="0"/>
                          <a:ea typeface="Times New Roman" panose="02020603050405020304" pitchFamily="18" charset="0"/>
                          <a:cs typeface="Arial" panose="020B0604020202020204" pitchFamily="34" charset="0"/>
                        </a:rPr>
                        <a:t>)</a:t>
                      </a:r>
                      <a:r>
                        <a:rPr lang="ar-IQ" sz="1600" b="1" dirty="0">
                          <a:effectLst/>
                          <a:latin typeface="Calibri" panose="020F0502020204030204" pitchFamily="34" charset="0"/>
                          <a:ea typeface="Times New Roman" panose="02020603050405020304" pitchFamily="18" charset="0"/>
                          <a:cs typeface="Arial" panose="020B0604020202020204" pitchFamily="34" charset="0"/>
                        </a:rPr>
                        <a:t>تمنح 10 درجات  لكل مقرر سنوي) ، وتمنح(5 درجات لكل مقرر فصلي)/ وتمنح (20) درجة لكل مقرر دراسي سنوي و(10) درجات لكل مقرر فصلي للتدريسي الاداري والمتفرغين جزئيا لاغراض الدراسة .</a:t>
                      </a:r>
                      <a:r>
                        <a:rPr lang="en-US" sz="1600" b="1" dirty="0">
                          <a:effectLst/>
                          <a:latin typeface="Calibri" panose="020F0502020204030204" pitchFamily="34" charset="0"/>
                          <a:ea typeface="Times New Roman" panose="02020603050405020304" pitchFamily="18" charset="0"/>
                          <a:cs typeface="Arial" panose="020B0604020202020204" pitchFamily="34" charset="0"/>
                        </a:rPr>
                        <a:t>  </a:t>
                      </a: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يعتمد كل (2) نشاط (رياضي , فني, كشفي, ثقافي )  مادة دراسية واحدة لتدريسي النشاطات الطلابية.</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الدرجة القصوى لهذه الفقرة (20) درجة</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026260"/>
                  </a:ext>
                </a:extLst>
              </a:tr>
              <a:tr h="1434521">
                <a:tc>
                  <a:txBody>
                    <a:bodyPr/>
                    <a:lstStyle/>
                    <a:p>
                      <a:pPr marL="0" marR="0" algn="ct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2</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إدارة الصف والعلاقة مع الطلبة واثارة دافعيتهم</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يتم التقييم من خلال استمارة استبيان توزع على الطلبة الذين يدرسهم التدريسي ولكل مقرراته الدراسية ( يتم اعداد استمارة الاستبيان من قبل الجامعات).</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ويتم احتساب الدرجات وفق الاتي: (20) درجات   (نسبة 80% فأكثر) (16) درجة   (نسبة 70-79 %) (12) درجات   (نسبة 60-69 %) (8) درجات (نسبة 50-59%)</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(4) درجات لما دون ذلك.</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الدرجة القصوى لهذه الفقرة (20) درجة</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4882995"/>
                  </a:ext>
                </a:extLst>
              </a:tr>
              <a:tr h="2629954">
                <a:tc>
                  <a:txBody>
                    <a:bodyPr/>
                    <a:lstStyle/>
                    <a:p>
                      <a:pPr marL="0" marR="0" algn="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3</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التعليم المدمج</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00000"/>
                        </a:lnSpc>
                        <a:spcBef>
                          <a:spcPts val="0"/>
                        </a:spcBef>
                        <a:spcAft>
                          <a:spcPts val="0"/>
                        </a:spcAft>
                      </a:pPr>
                      <a:r>
                        <a:rPr lang="ar-SA" sz="1600" b="1">
                          <a:effectLst/>
                          <a:latin typeface="Calibri" panose="020F0502020204030204" pitchFamily="34" charset="0"/>
                          <a:ea typeface="Times New Roman" panose="02020603050405020304" pitchFamily="18" charset="0"/>
                          <a:cs typeface="Arial" panose="020B0604020202020204" pitchFamily="34" charset="0"/>
                        </a:rPr>
                        <a:t> </a:t>
                      </a:r>
                      <a:endParaRPr lang="en-US" sz="1600" b="1">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تمنح (</a:t>
                      </a:r>
                      <a:r>
                        <a:rPr lang="ar-IQ" sz="1600" b="1" dirty="0">
                          <a:effectLst/>
                          <a:latin typeface="Calibri" panose="020F0502020204030204" pitchFamily="34" charset="0"/>
                          <a:ea typeface="Times New Roman" panose="02020603050405020304" pitchFamily="18" charset="0"/>
                          <a:cs typeface="Arial" panose="020B0604020202020204" pitchFamily="34" charset="0"/>
                        </a:rPr>
                        <a:t>5</a:t>
                      </a:r>
                      <a:r>
                        <a:rPr lang="ar-SA" sz="1600" b="1" dirty="0">
                          <a:effectLst/>
                          <a:latin typeface="Calibri" panose="020F0502020204030204" pitchFamily="34" charset="0"/>
                          <a:ea typeface="Times New Roman" panose="02020603050405020304" pitchFamily="18" charset="0"/>
                          <a:cs typeface="Arial" panose="020B0604020202020204" pitchFamily="34" charset="0"/>
                        </a:rPr>
                        <a:t>) درجات لكل فقرة</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يستخدم طرائق تدريس متعددة (المحاضرة ، المناقشة ، الاستقصاء ، العصف الذهني ، غيرها)</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يستخدم الامثلة التوضيحية والتطبيقية لأثراء المادة التعليمية</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IQ" sz="1600" b="1" dirty="0">
                          <a:effectLst/>
                          <a:latin typeface="Calibri" panose="020F0502020204030204" pitchFamily="34" charset="0"/>
                          <a:ea typeface="Times New Roman" panose="02020603050405020304" pitchFamily="18" charset="0"/>
                          <a:cs typeface="Arial" panose="020B0604020202020204" pitchFamily="34" charset="0"/>
                        </a:rPr>
                        <a:t>- </a:t>
                      </a:r>
                      <a:r>
                        <a:rPr lang="ar-SA" sz="1600" b="1" dirty="0">
                          <a:effectLst/>
                          <a:latin typeface="Calibri" panose="020F0502020204030204" pitchFamily="34" charset="0"/>
                          <a:ea typeface="Times New Roman" panose="02020603050405020304" pitchFamily="18" charset="0"/>
                          <a:cs typeface="Arial" panose="020B0604020202020204" pitchFamily="34" charset="0"/>
                        </a:rPr>
                        <a:t>يستخدم وسائل الإيضاح او عرض افلام علمية متخصصة او اي وسيلة اخرى.</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ينشر محاضراته وفعالياته العلمية على الموقع الالكتروني  (على ان لا تقل عن 10 محاضرات)</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يستخدم المنصات الالكترونية للتواصل مع الطلبة مثل (</a:t>
                      </a:r>
                      <a:r>
                        <a:rPr lang="en-US" sz="1600" b="1" dirty="0">
                          <a:effectLst/>
                          <a:latin typeface="Calibri" panose="020F0502020204030204" pitchFamily="34" charset="0"/>
                          <a:ea typeface="Times New Roman" panose="02020603050405020304" pitchFamily="18" charset="0"/>
                          <a:cs typeface="Arial" panose="020B0604020202020204" pitchFamily="34" charset="0"/>
                        </a:rPr>
                        <a:t>Moodle, Google Class room</a:t>
                      </a:r>
                      <a:r>
                        <a:rPr lang="en-US" sz="1600" b="1" dirty="0">
                          <a:effectLst/>
                          <a:latin typeface="Arial" panose="020B0604020202020204" pitchFamily="34" charset="0"/>
                          <a:ea typeface="Times New Roman" panose="02020603050405020304" pitchFamily="18" charset="0"/>
                          <a:cs typeface="Arial" panose="020B0604020202020204" pitchFamily="34" charset="0"/>
                        </a:rPr>
                        <a:t> </a:t>
                      </a:r>
                      <a:r>
                        <a:rPr lang="en-US" sz="1600" b="1" dirty="0">
                          <a:effectLst/>
                          <a:latin typeface="Calibri" panose="020F0502020204030204" pitchFamily="34" charset="0"/>
                          <a:ea typeface="Times New Roman" panose="02020603050405020304" pitchFamily="18" charset="0"/>
                          <a:cs typeface="Arial" panose="020B0604020202020204" pitchFamily="34" charset="0"/>
                        </a:rPr>
                        <a:t> Edmodo,</a:t>
                      </a:r>
                      <a:r>
                        <a:rPr lang="ar-SA" sz="1600" b="1" dirty="0">
                          <a:effectLst/>
                          <a:latin typeface="Calibri" panose="020F0502020204030204" pitchFamily="34" charset="0"/>
                          <a:ea typeface="Times New Roman" panose="02020603050405020304" pitchFamily="18" charset="0"/>
                          <a:cs typeface="Arial" panose="020B0604020202020204" pitchFamily="34" charset="0"/>
                        </a:rPr>
                        <a:t>)</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يستخدم الطرائق والوسائل الحديثة المستخدمة في التعليم الالكتروني</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الدرجة القصوى لهذه الفقرة (30) درجة</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9408437"/>
                  </a:ext>
                </a:extLst>
              </a:tr>
            </a:tbl>
          </a:graphicData>
        </a:graphic>
      </p:graphicFrame>
    </p:spTree>
    <p:extLst>
      <p:ext uri="{BB962C8B-B14F-4D97-AF65-F5344CB8AC3E}">
        <p14:creationId xmlns:p14="http://schemas.microsoft.com/office/powerpoint/2010/main" val="1267551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4475EE9-637B-4411-AC3D-02457B95AFAA}"/>
              </a:ext>
            </a:extLst>
          </p:cNvPr>
          <p:cNvGraphicFramePr>
            <a:graphicFrameLocks noGrp="1"/>
          </p:cNvGraphicFramePr>
          <p:nvPr>
            <p:extLst>
              <p:ext uri="{D42A27DB-BD31-4B8C-83A1-F6EECF244321}">
                <p14:modId xmlns:p14="http://schemas.microsoft.com/office/powerpoint/2010/main" val="3683103857"/>
              </p:ext>
            </p:extLst>
          </p:nvPr>
        </p:nvGraphicFramePr>
        <p:xfrm>
          <a:off x="838593" y="1385409"/>
          <a:ext cx="10514814" cy="3859995"/>
        </p:xfrm>
        <a:graphic>
          <a:graphicData uri="http://schemas.openxmlformats.org/drawingml/2006/table">
            <a:tbl>
              <a:tblPr rtl="1" firstRow="1" firstCol="1" bandRow="1"/>
              <a:tblGrid>
                <a:gridCol w="506303">
                  <a:extLst>
                    <a:ext uri="{9D8B030D-6E8A-4147-A177-3AD203B41FA5}">
                      <a16:colId xmlns:a16="http://schemas.microsoft.com/office/drawing/2014/main" val="2885925976"/>
                    </a:ext>
                  </a:extLst>
                </a:gridCol>
                <a:gridCol w="1856413">
                  <a:extLst>
                    <a:ext uri="{9D8B030D-6E8A-4147-A177-3AD203B41FA5}">
                      <a16:colId xmlns:a16="http://schemas.microsoft.com/office/drawing/2014/main" val="3805587428"/>
                    </a:ext>
                  </a:extLst>
                </a:gridCol>
                <a:gridCol w="8152098">
                  <a:extLst>
                    <a:ext uri="{9D8B030D-6E8A-4147-A177-3AD203B41FA5}">
                      <a16:colId xmlns:a16="http://schemas.microsoft.com/office/drawing/2014/main" val="3802862756"/>
                    </a:ext>
                  </a:extLst>
                </a:gridCol>
              </a:tblGrid>
              <a:tr h="446235">
                <a:tc>
                  <a:txBody>
                    <a:bodyPr/>
                    <a:lstStyle/>
                    <a:p>
                      <a:pPr marL="0" marR="0" algn="ct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ت</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00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الـــــفقرات</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00000"/>
                        </a:lnSpc>
                        <a:spcBef>
                          <a:spcPts val="0"/>
                        </a:spcBef>
                        <a:spcAft>
                          <a:spcPts val="0"/>
                        </a:spcAft>
                      </a:pPr>
                      <a:r>
                        <a:rPr lang="ar-SA"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التوصيف</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067080168"/>
                  </a:ext>
                </a:extLst>
              </a:tr>
              <a:tr h="1216103">
                <a:tc>
                  <a:txBody>
                    <a:bodyPr/>
                    <a:lstStyle/>
                    <a:p>
                      <a:pPr marL="0" marR="0" algn="ct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4</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الأساليب  المتبعة في تقييم الطلبة </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تمنح (5) درجات لكل فقرة</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يستخدم اساليب متنوعة لتقييم اداء الطلبة (اختبارات تحريرية ، شفوية ، ادائية، تقاريرالكترونية ,انشطة الكترونية او غيرها)</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يقوم بتقييم الطلبة بشكل دوري ومستمر وشامل طوال العام الدراسي ويعلن نتائج التقييم للطلبة في الوقت المناسب</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يقدم تغذية راجعة للطلبة حول ادائهم في الاختبارات ويعرض الاجابات النموذجية لأسئلة الاختبارات الدورية</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الدرجة القصوى لهذه الفقرة (15) درجة</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0000"/>
                        </a:lnSpc>
                        <a:spcBef>
                          <a:spcPts val="0"/>
                        </a:spcBef>
                        <a:spcAft>
                          <a:spcPts val="0"/>
                        </a:spcAft>
                      </a:pPr>
                      <a:r>
                        <a:rPr lang="ar-SA" sz="16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600" b="1" dirty="0">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8717189"/>
                  </a:ext>
                </a:extLst>
              </a:tr>
              <a:tr h="1418786">
                <a:tc>
                  <a:txBody>
                    <a:bodyPr/>
                    <a:lstStyle/>
                    <a:p>
                      <a:pPr marL="0" marR="0" algn="r" defTabSz="914400" rtl="1" eaLnBrk="1" latinLnBrk="0" hangingPunct="1">
                        <a:lnSpc>
                          <a:spcPct val="100000"/>
                        </a:lnSpc>
                        <a:spcBef>
                          <a:spcPts val="0"/>
                        </a:spcBef>
                        <a:spcAft>
                          <a:spcPts val="0"/>
                        </a:spcAft>
                      </a:pPr>
                      <a:r>
                        <a:rPr lang="ar-SA" sz="1600" b="1" kern="1200">
                          <a:solidFill>
                            <a:schemeClr val="tx1"/>
                          </a:solidFill>
                          <a:effectLst/>
                          <a:latin typeface="Calibri" panose="020F0502020204030204" pitchFamily="34" charset="0"/>
                          <a:ea typeface="Times New Roman" panose="02020603050405020304" pitchFamily="18" charset="0"/>
                          <a:cs typeface="Arial" panose="020B0604020202020204" pitchFamily="34" charset="0"/>
                        </a:rPr>
                        <a:t>5</a:t>
                      </a:r>
                      <a:endParaRPr lang="en-US" sz="1600" b="1" kern="12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1" eaLnBrk="1" latinLnBrk="0" hangingPunct="1">
                        <a:lnSpc>
                          <a:spcPct val="100000"/>
                        </a:lnSpc>
                        <a:spcBef>
                          <a:spcPts val="0"/>
                        </a:spcBef>
                        <a:spcAft>
                          <a:spcPts val="0"/>
                        </a:spcAft>
                      </a:pPr>
                      <a:r>
                        <a:rPr lang="ar-SA" sz="1600" b="1" kern="1200">
                          <a:solidFill>
                            <a:schemeClr val="tx1"/>
                          </a:solidFill>
                          <a:effectLst/>
                          <a:latin typeface="Calibri" panose="020F0502020204030204" pitchFamily="34" charset="0"/>
                          <a:ea typeface="Times New Roman" panose="02020603050405020304" pitchFamily="18" charset="0"/>
                          <a:cs typeface="Arial" panose="020B0604020202020204" pitchFamily="34" charset="0"/>
                        </a:rPr>
                        <a:t>وصف المقرر الدراسي وتحديثه</a:t>
                      </a:r>
                      <a:endParaRPr lang="en-US" sz="1600" b="1" kern="12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1" eaLnBrk="1" latinLnBrk="0" hangingPunct="1">
                        <a:lnSpc>
                          <a:spcPct val="100000"/>
                        </a:lnSpc>
                        <a:spcBef>
                          <a:spcPts val="0"/>
                        </a:spcBef>
                        <a:spcAft>
                          <a:spcPts val="0"/>
                        </a:spcAft>
                      </a:pPr>
                      <a:r>
                        <a:rPr lang="ar-SA"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تمنح (5) درجات لكل فقرة</a:t>
                      </a:r>
                      <a:endParaRPr lang="en-US"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defTabSz="914400" rtl="1" eaLnBrk="1" latinLnBrk="0" hangingPunct="1">
                        <a:lnSpc>
                          <a:spcPct val="100000"/>
                        </a:lnSpc>
                        <a:spcBef>
                          <a:spcPts val="0"/>
                        </a:spcBef>
                        <a:spcAft>
                          <a:spcPts val="0"/>
                        </a:spcAft>
                      </a:pPr>
                      <a:r>
                        <a:rPr lang="ar-SA"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يقدم وصف المقرر الدراسي في بداية العام الدراسي</a:t>
                      </a:r>
                      <a:endParaRPr lang="en-US"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defTabSz="914400" rtl="1" eaLnBrk="1" latinLnBrk="0" hangingPunct="1">
                        <a:lnSpc>
                          <a:spcPct val="100000"/>
                        </a:lnSpc>
                        <a:spcBef>
                          <a:spcPts val="0"/>
                        </a:spcBef>
                        <a:spcAft>
                          <a:spcPts val="0"/>
                        </a:spcAft>
                      </a:pPr>
                      <a:r>
                        <a:rPr lang="ar-SA"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يعرض مفردات المقرر ويوزع الانشطة والواجبات على الطلبة</a:t>
                      </a:r>
                      <a:endParaRPr lang="en-US"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defTabSz="914400" rtl="1" eaLnBrk="1" latinLnBrk="0" hangingPunct="1">
                        <a:lnSpc>
                          <a:spcPct val="100000"/>
                        </a:lnSpc>
                        <a:spcBef>
                          <a:spcPts val="0"/>
                        </a:spcBef>
                        <a:spcAft>
                          <a:spcPts val="0"/>
                        </a:spcAft>
                      </a:pPr>
                      <a:r>
                        <a:rPr lang="ar-SA"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يقدم مقترحات لتطوير المقرر ومفرداته ويستخدم المصادر الحديثة في اعداد المحاضرات والانشطة دورياً .</a:t>
                      </a:r>
                      <a:endParaRPr lang="en-US"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defTabSz="914400" rtl="1" eaLnBrk="1" latinLnBrk="0" hangingPunct="1">
                        <a:lnSpc>
                          <a:spcPct val="100000"/>
                        </a:lnSpc>
                        <a:spcBef>
                          <a:spcPts val="0"/>
                        </a:spcBef>
                        <a:spcAft>
                          <a:spcPts val="0"/>
                        </a:spcAft>
                      </a:pPr>
                      <a:r>
                        <a:rPr lang="ar-SA"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defTabSz="914400" rtl="1" eaLnBrk="1" latinLnBrk="0" hangingPunct="1">
                        <a:lnSpc>
                          <a:spcPct val="100000"/>
                        </a:lnSpc>
                        <a:spcBef>
                          <a:spcPts val="0"/>
                        </a:spcBef>
                        <a:spcAft>
                          <a:spcPts val="0"/>
                        </a:spcAft>
                      </a:pPr>
                      <a:r>
                        <a:rPr lang="ar-SA"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الدرجة القصوى لهذه الفقرة (15) درجة</a:t>
                      </a:r>
                      <a:endParaRPr lang="en-US"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algn="r" defTabSz="914400" rtl="1" eaLnBrk="1" latinLnBrk="0" hangingPunct="1">
                        <a:lnSpc>
                          <a:spcPct val="100000"/>
                        </a:lnSpc>
                        <a:spcBef>
                          <a:spcPts val="0"/>
                        </a:spcBef>
                        <a:spcAft>
                          <a:spcPts val="0"/>
                        </a:spcAft>
                      </a:pPr>
                      <a:r>
                        <a:rPr lang="ar-SA"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6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55902" marR="55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6250518"/>
                  </a:ext>
                </a:extLst>
              </a:tr>
            </a:tbl>
          </a:graphicData>
        </a:graphic>
      </p:graphicFrame>
    </p:spTree>
    <p:extLst>
      <p:ext uri="{BB962C8B-B14F-4D97-AF65-F5344CB8AC3E}">
        <p14:creationId xmlns:p14="http://schemas.microsoft.com/office/powerpoint/2010/main" val="4103155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A2A8A9-ACE1-4F8F-9FA3-78BC49748DAB}"/>
              </a:ext>
            </a:extLst>
          </p:cNvPr>
          <p:cNvSpPr txBox="1"/>
          <p:nvPr/>
        </p:nvSpPr>
        <p:spPr>
          <a:xfrm>
            <a:off x="782425" y="888335"/>
            <a:ext cx="10784264" cy="400110"/>
          </a:xfrm>
          <a:prstGeom prst="rect">
            <a:avLst/>
          </a:prstGeom>
          <a:noFill/>
        </p:spPr>
        <p:txBody>
          <a:bodyPr wrap="square">
            <a:spAutoFit/>
          </a:bodyPr>
          <a:lstStyle/>
          <a:p>
            <a:pPr marL="0" marR="0" algn="r" rtl="1">
              <a:spcBef>
                <a:spcPts val="0"/>
              </a:spcBef>
              <a:spcAft>
                <a:spcPts val="0"/>
              </a:spcAft>
              <a:tabLst>
                <a:tab pos="306070" algn="l"/>
                <a:tab pos="3420110" algn="ctr"/>
              </a:tabLst>
            </a:pPr>
            <a:r>
              <a:rPr lang="ar-SA" sz="2000" b="1" u="sng" dirty="0">
                <a:effectLst/>
                <a:latin typeface="Calibri" panose="020F0502020204030204" pitchFamily="34" charset="0"/>
                <a:ea typeface="Times New Roman" panose="02020603050405020304" pitchFamily="18" charset="0"/>
                <a:cs typeface="Arial" panose="020B0604020202020204" pitchFamily="34" charset="0"/>
              </a:rPr>
              <a:t>المحور الثاني:</a:t>
            </a:r>
            <a:r>
              <a:rPr lang="ar-SA" sz="2000" b="1" dirty="0">
                <a:effectLst/>
                <a:latin typeface="Calibri" panose="020F0502020204030204" pitchFamily="34" charset="0"/>
                <a:ea typeface="Times New Roman" panose="02020603050405020304" pitchFamily="18" charset="0"/>
                <a:cs typeface="Arial" panose="020B0604020202020204" pitchFamily="34" charset="0"/>
              </a:rPr>
              <a:t> النشاط العلمي والبحثي40 % </a:t>
            </a:r>
            <a:r>
              <a:rPr lang="ar-SA" sz="1800" b="1" dirty="0">
                <a:effectLst/>
                <a:latin typeface="Calibri" panose="020F0502020204030204" pitchFamily="34" charset="0"/>
                <a:ea typeface="Times New Roman" panose="02020603050405020304" pitchFamily="18" charset="0"/>
                <a:cs typeface="Arial" panose="020B0604020202020204" pitchFamily="34" charset="0"/>
              </a:rPr>
              <a:t>يملئ من قبل اللجنة العلمية بعد ان تقدم الوثائق من قبل صاحب العلاقة المشمول بالتقييم</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63A67A66-3CE8-49D2-AF7E-7BA6A1C1CE5B}"/>
              </a:ext>
            </a:extLst>
          </p:cNvPr>
          <p:cNvGraphicFramePr>
            <a:graphicFrameLocks noGrp="1"/>
          </p:cNvGraphicFramePr>
          <p:nvPr>
            <p:extLst>
              <p:ext uri="{D42A27DB-BD31-4B8C-83A1-F6EECF244321}">
                <p14:modId xmlns:p14="http://schemas.microsoft.com/office/powerpoint/2010/main" val="689881148"/>
              </p:ext>
            </p:extLst>
          </p:nvPr>
        </p:nvGraphicFramePr>
        <p:xfrm>
          <a:off x="546755" y="1863711"/>
          <a:ext cx="11274456" cy="3867786"/>
        </p:xfrm>
        <a:graphic>
          <a:graphicData uri="http://schemas.openxmlformats.org/drawingml/2006/table">
            <a:tbl>
              <a:tblPr rtl="1" firstRow="1" firstCol="1" bandRow="1"/>
              <a:tblGrid>
                <a:gridCol w="843862">
                  <a:extLst>
                    <a:ext uri="{9D8B030D-6E8A-4147-A177-3AD203B41FA5}">
                      <a16:colId xmlns:a16="http://schemas.microsoft.com/office/drawing/2014/main" val="2514305602"/>
                    </a:ext>
                  </a:extLst>
                </a:gridCol>
                <a:gridCol w="7582033">
                  <a:extLst>
                    <a:ext uri="{9D8B030D-6E8A-4147-A177-3AD203B41FA5}">
                      <a16:colId xmlns:a16="http://schemas.microsoft.com/office/drawing/2014/main" val="1636773981"/>
                    </a:ext>
                  </a:extLst>
                </a:gridCol>
                <a:gridCol w="1435412">
                  <a:extLst>
                    <a:ext uri="{9D8B030D-6E8A-4147-A177-3AD203B41FA5}">
                      <a16:colId xmlns:a16="http://schemas.microsoft.com/office/drawing/2014/main" val="4252613320"/>
                    </a:ext>
                  </a:extLst>
                </a:gridCol>
                <a:gridCol w="1413149">
                  <a:extLst>
                    <a:ext uri="{9D8B030D-6E8A-4147-A177-3AD203B41FA5}">
                      <a16:colId xmlns:a16="http://schemas.microsoft.com/office/drawing/2014/main" val="1472653327"/>
                    </a:ext>
                  </a:extLst>
                </a:gridCol>
              </a:tblGrid>
              <a:tr h="499244">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ت</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الفقرات</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القصوى</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الدرجة المعطاة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927727026"/>
                  </a:ext>
                </a:extLst>
              </a:tr>
              <a:tr h="628125">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1</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البحوث العلمية والكتب والاشراف على الطلبة والتقويم العلمي</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40</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800" b="1" u="none" strike="noStrike"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141025"/>
                  </a:ext>
                </a:extLst>
              </a:tr>
              <a:tr h="633552">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2</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المشاركة في المؤتمرات العلمية أو الندوات او ورش العمل او الدورات التدريبية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20</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800" b="1" u="none" strike="noStrike">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6935873"/>
                  </a:ext>
                </a:extLst>
              </a:tr>
              <a:tr h="511454">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3</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المساهمة في خدمة المؤسسات العلمية او الوزارات الاخرى او المجتمع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15</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564756"/>
                  </a:ext>
                </a:extLst>
              </a:tr>
              <a:tr h="474825">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4</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المشاركة في التعليم المستمر والحلقات العلمية والثقافية والسمنار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15</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800" b="1" u="none" strike="noStrike">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900093"/>
                  </a:ext>
                </a:extLst>
              </a:tr>
              <a:tr h="572503">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5</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المشاركة في الزيارات الميدانية والحقلية او اجراء اختبارات او تحليلات معملية او مختبرية وغيرها</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10</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800" b="1" u="none" strike="noStrike">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464604"/>
                  </a:ext>
                </a:extLst>
              </a:tr>
              <a:tr h="548083">
                <a:tc>
                  <a:txBody>
                    <a:bodyPr/>
                    <a:lstStyle/>
                    <a:p>
                      <a:pPr marL="0" marR="0" algn="ctr" rtl="1">
                        <a:lnSpc>
                          <a:spcPct val="115000"/>
                        </a:lnSpc>
                        <a:spcBef>
                          <a:spcPts val="0"/>
                        </a:spcBef>
                        <a:spcAft>
                          <a:spcPts val="0"/>
                        </a:spcAft>
                      </a:pPr>
                      <a:r>
                        <a:rPr lang="ar-IQ"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الدرجات النهائية</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a:effectLst/>
                          <a:latin typeface="Calibri" panose="020F0502020204030204" pitchFamily="34" charset="0"/>
                          <a:ea typeface="Times New Roman" panose="02020603050405020304" pitchFamily="18" charset="0"/>
                          <a:cs typeface="Arial" panose="020B0604020202020204" pitchFamily="34" charset="0"/>
                        </a:rPr>
                        <a:t>100</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IQ" sz="1800" b="1" u="none" strike="noStrike"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6359179"/>
                  </a:ext>
                </a:extLst>
              </a:tr>
            </a:tbl>
          </a:graphicData>
        </a:graphic>
      </p:graphicFrame>
    </p:spTree>
    <p:extLst>
      <p:ext uri="{BB962C8B-B14F-4D97-AF65-F5344CB8AC3E}">
        <p14:creationId xmlns:p14="http://schemas.microsoft.com/office/powerpoint/2010/main" val="3699173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FD3B3E-C01B-4994-8116-348E7718B49D}"/>
              </a:ext>
            </a:extLst>
          </p:cNvPr>
          <p:cNvSpPr txBox="1"/>
          <p:nvPr/>
        </p:nvSpPr>
        <p:spPr>
          <a:xfrm>
            <a:off x="1498863" y="214162"/>
            <a:ext cx="10133814" cy="369332"/>
          </a:xfrm>
          <a:prstGeom prst="rect">
            <a:avLst/>
          </a:prstGeom>
          <a:noFill/>
        </p:spPr>
        <p:txBody>
          <a:bodyPr wrap="square">
            <a:spAutoFit/>
          </a:bodyPr>
          <a:lstStyle/>
          <a:p>
            <a:r>
              <a:rPr lang="ar-SA" sz="1800" b="1" dirty="0">
                <a:effectLst/>
                <a:latin typeface="Calibri" panose="020F0502020204030204" pitchFamily="34" charset="0"/>
                <a:ea typeface="Times New Roman" panose="02020603050405020304" pitchFamily="18" charset="0"/>
                <a:cs typeface="Arial" panose="020B0604020202020204" pitchFamily="34" charset="0"/>
              </a:rPr>
              <a:t>محورالنشاط العلمي والبحثي يملأ من قبل  اللجنة العلمية بعد ان تقدم الوثائق من  قبل صاحب العلاقة على فقرات المحور جميعها</a:t>
            </a:r>
            <a:endParaRPr lang="en-US" dirty="0"/>
          </a:p>
        </p:txBody>
      </p:sp>
      <p:graphicFrame>
        <p:nvGraphicFramePr>
          <p:cNvPr id="4" name="Table 3">
            <a:extLst>
              <a:ext uri="{FF2B5EF4-FFF2-40B4-BE49-F238E27FC236}">
                <a16:creationId xmlns:a16="http://schemas.microsoft.com/office/drawing/2014/main" id="{CA031479-ED88-4A06-B5C6-D2166B0E4A25}"/>
              </a:ext>
            </a:extLst>
          </p:cNvPr>
          <p:cNvGraphicFramePr>
            <a:graphicFrameLocks noGrp="1"/>
          </p:cNvGraphicFramePr>
          <p:nvPr>
            <p:extLst>
              <p:ext uri="{D42A27DB-BD31-4B8C-83A1-F6EECF244321}">
                <p14:modId xmlns:p14="http://schemas.microsoft.com/office/powerpoint/2010/main" val="2762976823"/>
              </p:ext>
            </p:extLst>
          </p:nvPr>
        </p:nvGraphicFramePr>
        <p:xfrm>
          <a:off x="141403" y="583494"/>
          <a:ext cx="11887200" cy="6060344"/>
        </p:xfrm>
        <a:graphic>
          <a:graphicData uri="http://schemas.openxmlformats.org/drawingml/2006/table">
            <a:tbl>
              <a:tblPr rtl="1" firstRow="1" firstCol="1" bandRow="1"/>
              <a:tblGrid>
                <a:gridCol w="324703">
                  <a:extLst>
                    <a:ext uri="{9D8B030D-6E8A-4147-A177-3AD203B41FA5}">
                      <a16:colId xmlns:a16="http://schemas.microsoft.com/office/drawing/2014/main" val="374622331"/>
                    </a:ext>
                  </a:extLst>
                </a:gridCol>
                <a:gridCol w="2057474">
                  <a:extLst>
                    <a:ext uri="{9D8B030D-6E8A-4147-A177-3AD203B41FA5}">
                      <a16:colId xmlns:a16="http://schemas.microsoft.com/office/drawing/2014/main" val="1364155419"/>
                    </a:ext>
                  </a:extLst>
                </a:gridCol>
                <a:gridCol w="9505023">
                  <a:extLst>
                    <a:ext uri="{9D8B030D-6E8A-4147-A177-3AD203B41FA5}">
                      <a16:colId xmlns:a16="http://schemas.microsoft.com/office/drawing/2014/main" val="1656204117"/>
                    </a:ext>
                  </a:extLst>
                </a:gridCol>
              </a:tblGrid>
              <a:tr h="304685">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Times New Roman" panose="02020603050405020304" pitchFamily="18"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الفقرات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rtl="1">
                        <a:lnSpc>
                          <a:spcPct val="115000"/>
                        </a:lnSpc>
                        <a:spcBef>
                          <a:spcPts val="0"/>
                        </a:spcBef>
                        <a:spcAft>
                          <a:spcPts val="0"/>
                        </a:spcAft>
                      </a:pPr>
                      <a:r>
                        <a:rPr lang="ar-IQ"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التوصيف</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125394706"/>
                  </a:ext>
                </a:extLst>
              </a:tr>
              <a:tr h="5755659">
                <a:tc>
                  <a:txBody>
                    <a:bodyPr/>
                    <a:lstStyle/>
                    <a:p>
                      <a:pPr marL="0" marR="0" algn="ctr" rtl="0">
                        <a:lnSpc>
                          <a:spcPct val="115000"/>
                        </a:lnSpc>
                        <a:spcBef>
                          <a:spcPts val="0"/>
                        </a:spcBef>
                        <a:spcAft>
                          <a:spcPts val="0"/>
                        </a:spcAft>
                      </a:pPr>
                      <a:r>
                        <a:rPr lang="en-US" sz="1600" b="1">
                          <a:effectLst/>
                          <a:latin typeface="Times New Roman" panose="02020603050405020304" pitchFamily="18" charset="0"/>
                          <a:ea typeface="Times New Roman" panose="02020603050405020304" pitchFamily="18" charset="0"/>
                          <a:cs typeface="Arial" panose="020B0604020202020204" pitchFamily="34" charset="0"/>
                        </a:rPr>
                        <a:t>1</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mj-cs"/>
                        </a:rPr>
                        <a:t>البحوث العلمية والكتب</a:t>
                      </a:r>
                      <a:endParaRPr lang="en-US" sz="1400" dirty="0">
                        <a:effectLst/>
                        <a:latin typeface="Calibri" panose="020F0502020204030204" pitchFamily="34" charset="0"/>
                        <a:ea typeface="Times New Roman" panose="02020603050405020304" pitchFamily="18" charset="0"/>
                        <a:cs typeface="+mj-cs"/>
                      </a:endParaRPr>
                    </a:p>
                    <a:p>
                      <a:pPr marL="0" marR="0" algn="ctr"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mj-cs"/>
                        </a:rPr>
                        <a:t>والاشراف على الطلبة والتقويم العلمي</a:t>
                      </a:r>
                      <a:endParaRPr lang="en-US" sz="1400" dirty="0">
                        <a:effectLst/>
                        <a:latin typeface="Calibri" panose="020F0502020204030204" pitchFamily="34" charset="0"/>
                        <a:ea typeface="Times New Roman" panose="02020603050405020304" pitchFamily="18" charset="0"/>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tabLst>
                          <a:tab pos="0" algn="r"/>
                        </a:tabLst>
                      </a:pPr>
                      <a:r>
                        <a:rPr lang="ar-IQ" sz="1400" b="1" dirty="0">
                          <a:effectLst/>
                          <a:latin typeface="Calibri" panose="020F0502020204030204" pitchFamily="34" charset="0"/>
                          <a:ea typeface="Times New Roman" panose="02020603050405020304" pitchFamily="18" charset="0"/>
                          <a:cs typeface="+mj-cs"/>
                        </a:rPr>
                        <a:t>- </a:t>
                      </a:r>
                      <a:r>
                        <a:rPr lang="ar-SA" sz="1400" b="1" dirty="0">
                          <a:effectLst/>
                          <a:latin typeface="Calibri" panose="020F0502020204030204" pitchFamily="34" charset="0"/>
                          <a:ea typeface="Times New Roman" panose="02020603050405020304" pitchFamily="18" charset="0"/>
                          <a:cs typeface="+mj-cs"/>
                        </a:rPr>
                        <a:t>تمنح (20) درجة للبحوث المنشورة  في مجلة عالمية والمفهرسة </a:t>
                      </a:r>
                      <a:r>
                        <a:rPr lang="ar-IQ" sz="1400" b="1" dirty="0">
                          <a:effectLst/>
                          <a:latin typeface="Calibri" panose="020F0502020204030204" pitchFamily="34" charset="0"/>
                          <a:ea typeface="Times New Roman" panose="02020603050405020304" pitchFamily="18" charset="0"/>
                          <a:cs typeface="+mj-cs"/>
                        </a:rPr>
                        <a:t>ضمن مستوعبات  كلارفيت ذات معامل تأثير اكثر من 2 وسكوباس اكثر من 4</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tabLst>
                          <a:tab pos="0" algn="r"/>
                        </a:tabLst>
                      </a:pPr>
                      <a:r>
                        <a:rPr lang="ar-IQ" sz="1400" b="1" dirty="0">
                          <a:effectLst/>
                          <a:latin typeface="Calibri" panose="020F0502020204030204" pitchFamily="34" charset="0"/>
                          <a:ea typeface="Times New Roman" panose="02020603050405020304" pitchFamily="18" charset="0"/>
                          <a:cs typeface="+mj-cs"/>
                        </a:rPr>
                        <a:t>- </a:t>
                      </a:r>
                      <a:r>
                        <a:rPr lang="ar-SA" sz="1400" b="1" dirty="0">
                          <a:effectLst/>
                          <a:latin typeface="Calibri" panose="020F0502020204030204" pitchFamily="34" charset="0"/>
                          <a:ea typeface="Times New Roman" panose="02020603050405020304" pitchFamily="18" charset="0"/>
                          <a:cs typeface="+mj-cs"/>
                        </a:rPr>
                        <a:t>تمنح (15) درجة للبحوث المنشورة  في مجلة عالمية والمفهرسة </a:t>
                      </a:r>
                      <a:r>
                        <a:rPr lang="ar-IQ" sz="1400" b="1" dirty="0">
                          <a:effectLst/>
                          <a:latin typeface="Calibri" panose="020F0502020204030204" pitchFamily="34" charset="0"/>
                          <a:ea typeface="Times New Roman" panose="02020603050405020304" pitchFamily="18" charset="0"/>
                          <a:cs typeface="+mj-cs"/>
                        </a:rPr>
                        <a:t>ضمن مستوعبات  كلارفيت ذات معامل تأثير اكثر من 1 وسكوباس اكثر من 2</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tabLst>
                          <a:tab pos="0" algn="r"/>
                        </a:tabLst>
                      </a:pPr>
                      <a:r>
                        <a:rPr lang="ar-IQ" sz="1400" b="1" dirty="0">
                          <a:effectLst/>
                          <a:latin typeface="Calibri" panose="020F0502020204030204" pitchFamily="34" charset="0"/>
                          <a:ea typeface="Times New Roman" panose="02020603050405020304" pitchFamily="18" charset="0"/>
                          <a:cs typeface="+mj-cs"/>
                        </a:rPr>
                        <a:t>- </a:t>
                      </a:r>
                      <a:r>
                        <a:rPr lang="ar-SA" sz="1400" b="1" dirty="0">
                          <a:effectLst/>
                          <a:latin typeface="Calibri" panose="020F0502020204030204" pitchFamily="34" charset="0"/>
                          <a:ea typeface="Times New Roman" panose="02020603050405020304" pitchFamily="18" charset="0"/>
                          <a:cs typeface="+mj-cs"/>
                        </a:rPr>
                        <a:t>تمنح (10) درجة للبحوث المنشورة  في مجلة عالمية والمفهرسة </a:t>
                      </a:r>
                      <a:r>
                        <a:rPr lang="ar-IQ" sz="1400" b="1" dirty="0">
                          <a:effectLst/>
                          <a:latin typeface="Calibri" panose="020F0502020204030204" pitchFamily="34" charset="0"/>
                          <a:ea typeface="Times New Roman" panose="02020603050405020304" pitchFamily="18" charset="0"/>
                          <a:cs typeface="+mj-cs"/>
                        </a:rPr>
                        <a:t>ضمن مستوعبات  كلارفيت ذات معامل تأثير اقل من 1 وسكوباس اقل من من 2</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tabLst>
                          <a:tab pos="0" algn="r"/>
                        </a:tabLst>
                      </a:pPr>
                      <a:r>
                        <a:rPr lang="ar-IQ" sz="1400" b="1" dirty="0">
                          <a:effectLst/>
                          <a:latin typeface="Calibri" panose="020F0502020204030204" pitchFamily="34" charset="0"/>
                          <a:ea typeface="Times New Roman" panose="02020603050405020304" pitchFamily="18" charset="0"/>
                          <a:cs typeface="+mj-cs"/>
                        </a:rPr>
                        <a:t>-</a:t>
                      </a:r>
                      <a:r>
                        <a:rPr lang="ar-SA" sz="1400" b="1" dirty="0">
                          <a:effectLst/>
                          <a:latin typeface="Calibri" panose="020F0502020204030204" pitchFamily="34" charset="0"/>
                          <a:ea typeface="Times New Roman" panose="02020603050405020304" pitchFamily="18" charset="0"/>
                          <a:cs typeface="+mj-cs"/>
                        </a:rPr>
                        <a:t>  تمنح (5) درجة للبحوث المنشورة  في مجلة عالمية والمفهرسة </a:t>
                      </a:r>
                      <a:r>
                        <a:rPr lang="ar-IQ" sz="1400" b="1" dirty="0">
                          <a:effectLst/>
                          <a:latin typeface="Calibri" panose="020F0502020204030204" pitchFamily="34" charset="0"/>
                          <a:ea typeface="Times New Roman" panose="02020603050405020304" pitchFamily="18" charset="0"/>
                          <a:cs typeface="+mj-cs"/>
                        </a:rPr>
                        <a:t>ضمن مستوعبات  كلارفيت لم تحصل على معامل تأثير او وسكوباس اقل من 1 او في المجلات غير خاضعة للتقسيمات اعلاه العالمية او العربية او المحلية </a:t>
                      </a:r>
                      <a:r>
                        <a:rPr lang="ar-SA" sz="1400" b="1" dirty="0">
                          <a:effectLst/>
                          <a:latin typeface="Calibri" panose="020F0502020204030204" pitchFamily="34" charset="0"/>
                          <a:ea typeface="Times New Roman" panose="02020603050405020304" pitchFamily="18" charset="0"/>
                          <a:cs typeface="+mj-cs"/>
                        </a:rPr>
                        <a:t>على ان لاتكون ضمن المجلات المفترسة (يرفق التوثيق الخاص باعتمادية المجلة بما ورد في التقسيمات اعلاه </a:t>
                      </a:r>
                      <a:r>
                        <a:rPr lang="ar-IQ" sz="1400" b="1" dirty="0">
                          <a:effectLst/>
                          <a:latin typeface="Calibri" panose="020F0502020204030204" pitchFamily="34" charset="0"/>
                          <a:ea typeface="Times New Roman" panose="02020603050405020304" pitchFamily="18" charset="0"/>
                          <a:cs typeface="+mj-cs"/>
                        </a:rPr>
                        <a:t>)</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mj-cs"/>
                        </a:rPr>
                        <a:t>- تمنح (20) درجة للكتاب المؤلف العلمي او المنهجي او المترجم شرط ان يكون مقوم علميا او المنشور في دار نشر عالمية .</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mj-cs"/>
                        </a:rPr>
                        <a:t> - تمنح (10) درجات  للكتاب العلمي او المنهجي المؤلف او المترجم شرط ان يكون مقوم علمياً  ونشر في دار نشر </a:t>
                      </a:r>
                      <a:r>
                        <a:rPr lang="ar-IQ" sz="1400" b="1" dirty="0">
                          <a:effectLst/>
                          <a:latin typeface="Calibri" panose="020F0502020204030204" pitchFamily="34" charset="0"/>
                          <a:ea typeface="Times New Roman" panose="02020603050405020304" pitchFamily="18" charset="0"/>
                          <a:cs typeface="+mj-cs"/>
                        </a:rPr>
                        <a:t>عربية او محلية </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pPr>
                      <a:r>
                        <a:rPr lang="ar-IQ" sz="1400" b="1" dirty="0">
                          <a:effectLst/>
                          <a:latin typeface="Calibri" panose="020F0502020204030204" pitchFamily="34" charset="0"/>
                          <a:ea typeface="Times New Roman" panose="02020603050405020304" pitchFamily="18" charset="0"/>
                          <a:cs typeface="+mj-cs"/>
                        </a:rPr>
                        <a:t>(ملاحظة: تشمل الكتب ايضا فصل في كتاب او بحث ضمن مجموعة من  البحوث ثم طبعها في كتاب وخاضعة للشروط اعلاه)</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mj-cs"/>
                        </a:rPr>
                        <a:t> - تمنح درجات الاشراف على طلبة ( الدكتوراه والماجستير والدبلوم العالي (10-8-6) على التوالي  (10  درجات للاشراف المنفرد و5درجات  للاشراف المشترك على طلبة الدكتوراه </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mj-cs"/>
                        </a:rPr>
                        <a:t>) و (8 درجات للاشراف المنفرد و4 درجات للاشراف المشترك على طلبة الماجستير) و(6 درجات للاشراف المشترك و3 درجة للاشراف المنفرد على طلبة الدبلوم العالي )و (4) درجات للاشراف على طلبة المراحل المنتهية لبحوث التخرج  للبكالوريوس والدبلوم  (اقصى درجة 15 ).</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mj-cs"/>
                        </a:rPr>
                        <a:t>- تمنح 3 درجة  لكل تقويم خاص بالبحوث والمقالات العلمية والرسائل والاطاريح وبراءات الاختراع اقصى درجة (10 درجات)</a:t>
                      </a:r>
                      <a:endParaRPr lang="en-US" sz="1400" dirty="0">
                        <a:effectLst/>
                        <a:latin typeface="Calibri" panose="020F0502020204030204" pitchFamily="34" charset="0"/>
                        <a:ea typeface="Times New Roman" panose="02020603050405020304" pitchFamily="18" charset="0"/>
                        <a:cs typeface="+mj-cs"/>
                      </a:endParaRPr>
                    </a:p>
                    <a:p>
                      <a:pPr marL="0" marR="0" algn="r"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mj-cs"/>
                        </a:rPr>
                        <a:t>-- تمنح (10) درجات لكل خمسة اعمال فنية بالنسبة لكليات الفنون الجميلة وتتضمن  المعارض الشخصية والمشتركة وغيرها من النشاطات الفنية.</a:t>
                      </a:r>
                      <a:endParaRPr lang="en-US" sz="1400" dirty="0">
                        <a:effectLst/>
                        <a:latin typeface="Calibri" panose="020F0502020204030204" pitchFamily="34" charset="0"/>
                        <a:ea typeface="Times New Roman" panose="02020603050405020304" pitchFamily="18" charset="0"/>
                        <a:cs typeface="+mj-cs"/>
                      </a:endParaRPr>
                    </a:p>
                    <a:p>
                      <a:pPr marL="0" marR="0" algn="r"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mj-cs"/>
                        </a:rPr>
                        <a:t>-تمنج (5) لكل نشاط رياضي كمدرب دولي بالنسبة لكليات التربية الرياضية اقصى درجة(10 درجات)</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pPr>
                      <a:r>
                        <a:rPr lang="ar-SA" sz="1400" b="1" dirty="0">
                          <a:effectLst/>
                          <a:latin typeface="Calibri" panose="020F0502020204030204" pitchFamily="34" charset="0"/>
                          <a:ea typeface="Times New Roman" panose="02020603050405020304" pitchFamily="18" charset="0"/>
                          <a:cs typeface="+mj-cs"/>
                        </a:rPr>
                        <a:t>الدرجة القصوى لهذه الفقرة (40) درجة</a:t>
                      </a:r>
                      <a:endParaRPr lang="en-US" sz="1400" dirty="0">
                        <a:effectLst/>
                        <a:latin typeface="Calibri" panose="020F0502020204030204" pitchFamily="34" charset="0"/>
                        <a:ea typeface="Times New Roman" panose="02020603050405020304" pitchFamily="18" charset="0"/>
                        <a:cs typeface="+mj-cs"/>
                      </a:endParaRPr>
                    </a:p>
                    <a:p>
                      <a:pPr marL="0" marR="0" algn="just" rtl="1">
                        <a:lnSpc>
                          <a:spcPct val="115000"/>
                        </a:lnSpc>
                        <a:spcBef>
                          <a:spcPts val="0"/>
                        </a:spcBef>
                        <a:spcAft>
                          <a:spcPts val="0"/>
                        </a:spcAft>
                      </a:pPr>
                      <a:r>
                        <a:rPr lang="ar-IQ" sz="1400" b="1" u="sng" dirty="0">
                          <a:effectLst/>
                          <a:latin typeface="Calibri" panose="020F0502020204030204" pitchFamily="34" charset="0"/>
                          <a:ea typeface="Times New Roman" panose="02020603050405020304" pitchFamily="18" charset="0"/>
                          <a:cs typeface="+mj-cs"/>
                        </a:rPr>
                        <a:t>ملاحظة</a:t>
                      </a:r>
                      <a:r>
                        <a:rPr lang="ar-IQ" sz="1400" b="1" dirty="0">
                          <a:effectLst/>
                          <a:latin typeface="Calibri" panose="020F0502020204030204" pitchFamily="34" charset="0"/>
                          <a:ea typeface="Times New Roman" panose="02020603050405020304" pitchFamily="18" charset="0"/>
                          <a:cs typeface="+mj-cs"/>
                        </a:rPr>
                        <a:t> : يمنح التدريسي الدرجة القصوى لمحور النشاط العلمي والبحثي اذا تحقق التالي:</a:t>
                      </a:r>
                      <a:endParaRPr lang="en-US" sz="1400" dirty="0">
                        <a:effectLst/>
                        <a:latin typeface="Calibri" panose="020F0502020204030204" pitchFamily="34" charset="0"/>
                        <a:ea typeface="Times New Roman" panose="02020603050405020304" pitchFamily="18" charset="0"/>
                        <a:cs typeface="+mj-cs"/>
                      </a:endParaRPr>
                    </a:p>
                    <a:p>
                      <a:pPr marL="342900" marR="0" lvl="0" indent="-342900" algn="just" rtl="1">
                        <a:lnSpc>
                          <a:spcPct val="115000"/>
                        </a:lnSpc>
                        <a:spcBef>
                          <a:spcPts val="0"/>
                        </a:spcBef>
                        <a:spcAft>
                          <a:spcPts val="0"/>
                        </a:spcAft>
                        <a:buFont typeface="+mj-lt"/>
                        <a:buAutoNum type="arabicPeriod"/>
                      </a:pPr>
                      <a:r>
                        <a:rPr lang="ar-IQ" sz="1400" b="1" dirty="0">
                          <a:effectLst/>
                          <a:latin typeface="Calibri" panose="020F0502020204030204" pitchFamily="34" charset="0"/>
                          <a:ea typeface="Times New Roman" panose="02020603050405020304" pitchFamily="18" charset="0"/>
                          <a:cs typeface="+mj-cs"/>
                        </a:rPr>
                        <a:t>لديه بحثان منشوران في مستوعبات (سكوباس او كلارفيت) ويستثنى من هذا الشرط التدريسي المتفرغ جزئيا حيث يشترط نشر بحث واحد فقط.</a:t>
                      </a:r>
                      <a:endParaRPr lang="en-US" sz="1400" dirty="0">
                        <a:effectLst/>
                        <a:latin typeface="Calibri" panose="020F0502020204030204" pitchFamily="34" charset="0"/>
                        <a:ea typeface="Times New Roman" panose="02020603050405020304" pitchFamily="18" charset="0"/>
                        <a:cs typeface="+mj-cs"/>
                      </a:endParaRPr>
                    </a:p>
                    <a:p>
                      <a:pPr marL="342900" marR="0" lvl="0" indent="-342900" algn="just" rtl="1">
                        <a:lnSpc>
                          <a:spcPct val="115000"/>
                        </a:lnSpc>
                        <a:spcBef>
                          <a:spcPts val="0"/>
                        </a:spcBef>
                        <a:spcAft>
                          <a:spcPts val="0"/>
                        </a:spcAft>
                        <a:buFont typeface="+mj-lt"/>
                        <a:buAutoNum type="arabicPeriod"/>
                      </a:pPr>
                      <a:r>
                        <a:rPr lang="ar-IQ" sz="1400" b="1" dirty="0">
                          <a:effectLst/>
                          <a:latin typeface="Calibri" panose="020F0502020204030204" pitchFamily="34" charset="0"/>
                          <a:ea typeface="Times New Roman" panose="02020603050405020304" pitchFamily="18" charset="0"/>
                          <a:cs typeface="+mj-cs"/>
                        </a:rPr>
                        <a:t>حاصل على الدرجة القصوى للفقرة والبالغة (40) درجة.</a:t>
                      </a:r>
                      <a:endParaRPr lang="en-US" sz="1400" dirty="0">
                        <a:effectLst/>
                        <a:latin typeface="Calibri" panose="020F0502020204030204" pitchFamily="34" charset="0"/>
                        <a:ea typeface="Times New Roman" panose="02020603050405020304" pitchFamily="18" charset="0"/>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0867601"/>
                  </a:ext>
                </a:extLst>
              </a:tr>
            </a:tbl>
          </a:graphicData>
        </a:graphic>
      </p:graphicFrame>
    </p:spTree>
    <p:extLst>
      <p:ext uri="{BB962C8B-B14F-4D97-AF65-F5344CB8AC3E}">
        <p14:creationId xmlns:p14="http://schemas.microsoft.com/office/powerpoint/2010/main" val="125472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5D43220-DC44-4CAD-985B-3327759903A6}"/>
              </a:ext>
            </a:extLst>
          </p:cNvPr>
          <p:cNvGraphicFramePr>
            <a:graphicFrameLocks noGrp="1"/>
          </p:cNvGraphicFramePr>
          <p:nvPr>
            <p:extLst>
              <p:ext uri="{D42A27DB-BD31-4B8C-83A1-F6EECF244321}">
                <p14:modId xmlns:p14="http://schemas.microsoft.com/office/powerpoint/2010/main" val="3392279262"/>
              </p:ext>
            </p:extLst>
          </p:nvPr>
        </p:nvGraphicFramePr>
        <p:xfrm>
          <a:off x="235670" y="961533"/>
          <a:ext cx="11728515" cy="5024487"/>
        </p:xfrm>
        <a:graphic>
          <a:graphicData uri="http://schemas.openxmlformats.org/drawingml/2006/table">
            <a:tbl>
              <a:tblPr rtl="1" firstRow="1" firstCol="1" bandRow="1"/>
              <a:tblGrid>
                <a:gridCol w="320368">
                  <a:extLst>
                    <a:ext uri="{9D8B030D-6E8A-4147-A177-3AD203B41FA5}">
                      <a16:colId xmlns:a16="http://schemas.microsoft.com/office/drawing/2014/main" val="2000539295"/>
                    </a:ext>
                  </a:extLst>
                </a:gridCol>
                <a:gridCol w="2030008">
                  <a:extLst>
                    <a:ext uri="{9D8B030D-6E8A-4147-A177-3AD203B41FA5}">
                      <a16:colId xmlns:a16="http://schemas.microsoft.com/office/drawing/2014/main" val="2476133436"/>
                    </a:ext>
                  </a:extLst>
                </a:gridCol>
                <a:gridCol w="9378139">
                  <a:extLst>
                    <a:ext uri="{9D8B030D-6E8A-4147-A177-3AD203B41FA5}">
                      <a16:colId xmlns:a16="http://schemas.microsoft.com/office/drawing/2014/main" val="1562551331"/>
                    </a:ext>
                  </a:extLst>
                </a:gridCol>
              </a:tblGrid>
              <a:tr h="457676">
                <a:tc>
                  <a:txBody>
                    <a:bodyPr/>
                    <a:lstStyle/>
                    <a:p>
                      <a:pPr marL="0" marR="0" algn="ctr" rtl="1">
                        <a:lnSpc>
                          <a:spcPct val="115000"/>
                        </a:lnSpc>
                        <a:spcBef>
                          <a:spcPts val="0"/>
                        </a:spcBef>
                        <a:spcAft>
                          <a:spcPts val="0"/>
                        </a:spcAft>
                      </a:pPr>
                      <a:r>
                        <a:rPr lang="ar-IQ" sz="1600" b="1">
                          <a:effectLst/>
                          <a:latin typeface="Calibri" panose="020F0502020204030204" pitchFamily="34" charset="0"/>
                          <a:ea typeface="Times New Roman" panose="02020603050405020304" pitchFamily="18" charset="0"/>
                          <a:cs typeface="Times New Roman" panose="02020603050405020304" pitchFamily="18" charset="0"/>
                        </a:rPr>
                        <a:t>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15000"/>
                        </a:lnSpc>
                        <a:spcBef>
                          <a:spcPts val="0"/>
                        </a:spcBef>
                        <a:spcAft>
                          <a:spcPts val="0"/>
                        </a:spcAft>
                      </a:pPr>
                      <a:r>
                        <a:rPr lang="ar-IQ"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الفقرات</a:t>
                      </a:r>
                      <a:endParaRPr lang="en-US"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15000"/>
                        </a:lnSpc>
                        <a:spcBef>
                          <a:spcPts val="0"/>
                        </a:spcBef>
                        <a:spcAft>
                          <a:spcPts val="0"/>
                        </a:spcAft>
                      </a:pPr>
                      <a:r>
                        <a:rPr lang="ar-IQ"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التوصيف</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37130527"/>
                  </a:ext>
                </a:extLst>
              </a:tr>
              <a:tr h="4566811">
                <a:tc>
                  <a:txBody>
                    <a:bodyPr/>
                    <a:lstStyle/>
                    <a:p>
                      <a:pPr marL="0" marR="0" algn="ctr" rtl="1">
                        <a:lnSpc>
                          <a:spcPct val="115000"/>
                        </a:lnSpc>
                        <a:spcBef>
                          <a:spcPts val="0"/>
                        </a:spcBef>
                        <a:spcAft>
                          <a:spcPts val="0"/>
                        </a:spcAft>
                      </a:pPr>
                      <a:r>
                        <a:rPr lang="ar-IQ"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المشاركة في المؤتمرات العلمية أو الندوات أو ورش العمل او الدورات التدريبية</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rtl="1">
                        <a:lnSpc>
                          <a:spcPct val="115000"/>
                        </a:lnSpc>
                        <a:spcBef>
                          <a:spcPts val="0"/>
                        </a:spcBef>
                        <a:spcAft>
                          <a:spcPts val="0"/>
                        </a:spcAft>
                      </a:pPr>
                      <a:r>
                        <a:rPr lang="ar-IQ"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rtl="1">
                        <a:lnSpc>
                          <a:spcPct val="115000"/>
                        </a:lnSpc>
                        <a:spcBef>
                          <a:spcPts val="0"/>
                        </a:spcBef>
                        <a:spcAft>
                          <a:spcPts val="0"/>
                        </a:spcAft>
                      </a:pPr>
                      <a:r>
                        <a:rPr lang="ar-IQ"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(يتم اعتماد المشاركات التقليدية والالكترونية) </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المشاركة في مؤتمر دولي او عالمي او ندوة علمية او ورشة عمل او ملتقى علمي او دورة تدريبية خارج العراق</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(20) درجة للمشاركة ببحث منفرد في مؤتمر دولي او علمي خارج العراق</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(15) درجة للمشاركة ببحث مشترك في مؤتمر دولي او علمي خارج العراق</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(10) درجات للمشاركة ببوستر في مؤتمر دولي او علمي خارج العراق</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(10) للمشاركة بصفة محاضر او ورقة عمل في ندوة علمية   او ورشة عمل او ملتقى علمي او ثقافي او دورة تدريبية خارج العراق</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6985" marR="0" algn="just" rtl="1">
                        <a:lnSpc>
                          <a:spcPct val="115000"/>
                        </a:lnSpc>
                        <a:spcBef>
                          <a:spcPts val="0"/>
                        </a:spcBef>
                        <a:spcAft>
                          <a:spcPts val="0"/>
                        </a:spcAft>
                        <a:tabLst>
                          <a:tab pos="99695" algn="r"/>
                        </a:tabLs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(2) درجة للمشاركة بصفة حضور. (على ان لا تزيد عن خمسة مشاركات). </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6985" marR="0" algn="just" rtl="1">
                        <a:lnSpc>
                          <a:spcPct val="115000"/>
                        </a:lnSpc>
                        <a:spcBef>
                          <a:spcPts val="0"/>
                        </a:spcBef>
                        <a:spcAft>
                          <a:spcPts val="0"/>
                        </a:spcAft>
                        <a:tabLst>
                          <a:tab pos="99695" algn="r"/>
                        </a:tabLs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المشاركة في مؤتمر علمي او ندوة علمية  او ورشة عمل او ملتقى علمي او دورة تدريبية داخل العراق </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(10) درجات للمشاركة ببحث منفرد في مؤتمر علمي داخل العراق.</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(5) درجات للمشاركة ببحث مشترك في مؤتمر علمي داخل العراق.</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(5) درجات للمشاركة ببوستر في مؤتمر علمي داخل العراق</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(5) للمشاركة يصفة محاضر او ورقة عمل في ندوة علمية  او ورشة عمل او ملتقى علمي او دورة تدريبية داخل العراق</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rtl="1">
                        <a:lnSpc>
                          <a:spcPct val="115000"/>
                        </a:lnSpc>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تمنح  (2) درجة للمشاركة بصفة حضور ( على ان لا تزيد عن خمسة مشاركات).</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rtl="1">
                        <a:spcBef>
                          <a:spcPts val="0"/>
                        </a:spcBef>
                        <a:spcAft>
                          <a:spcPts val="0"/>
                        </a:spcAft>
                      </a:pPr>
                      <a:r>
                        <a:rPr lang="ar-S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الدرجة القصوى لهذه الفقرة (20) درجة</a:t>
                      </a:r>
                      <a:endPar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227138"/>
                  </a:ext>
                </a:extLst>
              </a:tr>
            </a:tbl>
          </a:graphicData>
        </a:graphic>
      </p:graphicFrame>
    </p:spTree>
    <p:extLst>
      <p:ext uri="{BB962C8B-B14F-4D97-AF65-F5344CB8AC3E}">
        <p14:creationId xmlns:p14="http://schemas.microsoft.com/office/powerpoint/2010/main" val="233212269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195</TotalTime>
  <Words>4471</Words>
  <Application>Microsoft Office PowerPoint</Application>
  <PresentationFormat>Widescreen</PresentationFormat>
  <Paragraphs>865</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Arabic Typesetting</vt:lpstr>
      <vt:lpstr>Arial</vt:lpstr>
      <vt:lpstr>Calibri</vt:lpstr>
      <vt:lpstr>Calibri Light</vt:lpstr>
      <vt:lpstr>Times New Roman</vt:lpstr>
      <vt:lpstr>Retrospect</vt:lpstr>
      <vt:lpstr>ادارة الجودة وكيفية ملء استمارات التقييم السنوي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الجودة وكيفية ملء استمارات التقييم السنوي</dc:title>
  <dc:creator>Maraim</dc:creator>
  <cp:lastModifiedBy>Maraim</cp:lastModifiedBy>
  <cp:revision>17</cp:revision>
  <dcterms:created xsi:type="dcterms:W3CDTF">2023-05-15T08:22:56Z</dcterms:created>
  <dcterms:modified xsi:type="dcterms:W3CDTF">2023-05-15T11:52:53Z</dcterms:modified>
</cp:coreProperties>
</file>